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4"/>
  </p:notesMasterIdLst>
  <p:sldIdLst>
    <p:sldId id="256" r:id="rId2"/>
    <p:sldId id="258" r:id="rId3"/>
    <p:sldId id="344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347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5" r:id="rId56"/>
    <p:sldId id="348" r:id="rId57"/>
    <p:sldId id="316" r:id="rId58"/>
    <p:sldId id="318" r:id="rId59"/>
    <p:sldId id="327" r:id="rId60"/>
    <p:sldId id="328" r:id="rId61"/>
    <p:sldId id="329" r:id="rId62"/>
    <p:sldId id="330" r:id="rId63"/>
    <p:sldId id="339" r:id="rId64"/>
    <p:sldId id="349" r:id="rId65"/>
    <p:sldId id="350" r:id="rId66"/>
    <p:sldId id="331" r:id="rId67"/>
    <p:sldId id="351" r:id="rId68"/>
    <p:sldId id="340" r:id="rId69"/>
    <p:sldId id="343" r:id="rId70"/>
    <p:sldId id="345" r:id="rId71"/>
    <p:sldId id="346" r:id="rId72"/>
    <p:sldId id="342" r:id="rId7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95CF"/>
    <a:srgbClr val="EC5C57"/>
    <a:srgbClr val="A0C2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 snapToGrid="0">
      <p:cViewPr varScale="1">
        <p:scale>
          <a:sx n="52" d="100"/>
          <a:sy n="52" d="100"/>
        </p:scale>
        <p:origin x="798" y="12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139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544800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isualize Data with"/>
          <p:cNvSpPr txBox="1"/>
          <p:nvPr/>
        </p:nvSpPr>
        <p:spPr>
          <a:xfrm>
            <a:off x="777634" y="1067375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Visualize Data with</a:t>
            </a:r>
          </a:p>
        </p:txBody>
      </p:sp>
      <p:pic>
        <p:nvPicPr>
          <p:cNvPr id="13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4783" y="4384143"/>
            <a:ext cx="6454434" cy="7483097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9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6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3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creativecommons.org/licenses/by-sa/4.0/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12"/>
              </a:defRPr>
            </a:lvl1pPr>
          </a:lstStyle>
          <a:p>
            <a:pPr>
              <a:defRPr u="none"/>
            </a:pPr>
            <a:r>
              <a:rPr u="sng">
                <a:hlinkClick r:id="rId12"/>
              </a:rPr>
              <a:t>CC BY-SA RStudio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creativecommons.org/licenses/by-sa/4.0/" TargetMode="External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4.0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8.png"/><Relationship Id="rId4" Type="http://schemas.openxmlformats.org/officeDocument/2006/relationships/hyperlink" Target="http://ggplot2.tidyverse.org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serialmentor.com/dataviz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bbc-visual-and-data-journalism/how-the-bbc-visual-and-data-journalism-team-works-with-graphics-in-r-ed0b35693535" TargetMode="Externa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1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2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3" name="Rectangle"/>
          <p:cNvSpPr/>
          <p:nvPr/>
        </p:nvSpPr>
        <p:spPr>
          <a:xfrm>
            <a:off x="1200604" y="5221893"/>
            <a:ext cx="21982793" cy="311188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4" name="ggplot(data = mpg) +…"/>
          <p:cNvSpPr txBox="1"/>
          <p:nvPr/>
        </p:nvSpPr>
        <p:spPr>
          <a:xfrm>
            <a:off x="1386859" y="5541777"/>
            <a:ext cx="21610282" cy="2668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 =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mpg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A5286803-8681-4A6E-83AA-5CA63B263CE6}"/>
              </a:ext>
            </a:extLst>
          </p:cNvPr>
          <p:cNvSpPr/>
          <p:nvPr/>
        </p:nvSpPr>
        <p:spPr>
          <a:xfrm>
            <a:off x="12045462" y="1649603"/>
            <a:ext cx="10691446" cy="1998418"/>
          </a:xfrm>
          <a:prstGeom prst="wedgeRoundRectCallout">
            <a:avLst>
              <a:gd name="adj1" fmla="val -62295"/>
              <a:gd name="adj2" fmla="val 166944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Always put the + at the end of a line, Never at the start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9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0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73" name="Group"/>
          <p:cNvGrpSpPr/>
          <p:nvPr/>
        </p:nvGrpSpPr>
        <p:grpSpPr>
          <a:xfrm>
            <a:off x="1200604" y="5221893"/>
            <a:ext cx="21982793" cy="3111885"/>
            <a:chOff x="0" y="0"/>
            <a:chExt cx="21982791" cy="3111883"/>
          </a:xfrm>
        </p:grpSpPr>
        <p:sp>
          <p:nvSpPr>
            <p:cNvPr id="171" name="Rectangle"/>
            <p:cNvSpPr/>
            <p:nvPr/>
          </p:nvSpPr>
          <p:spPr>
            <a:xfrm>
              <a:off x="0" y="0"/>
              <a:ext cx="21982792" cy="3111884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2" name="ggplot(data = mpg) +…"/>
            <p:cNvSpPr txBox="1"/>
            <p:nvPr/>
          </p:nvSpPr>
          <p:spPr>
            <a:xfrm>
              <a:off x="186254" y="319883"/>
              <a:ext cx="21610282" cy="2668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6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ggplot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(data =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mpg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 +</a:t>
              </a:r>
            </a:p>
            <a:p>
              <a:pPr algn="l">
                <a:spcBef>
                  <a:spcPts val="1500"/>
                </a:spcBef>
                <a:defRPr sz="6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geom_point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(mapping = </a:t>
              </a:r>
              <a:r>
                <a:rPr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aes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x =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displ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y =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hwy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))</a:t>
              </a:r>
            </a:p>
          </p:txBody>
        </p:sp>
      </p:grp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FF9D68C8-17FD-4648-B3D3-F78348EBB6D7}"/>
              </a:ext>
            </a:extLst>
          </p:cNvPr>
          <p:cNvSpPr/>
          <p:nvPr/>
        </p:nvSpPr>
        <p:spPr>
          <a:xfrm>
            <a:off x="6171692" y="3118697"/>
            <a:ext cx="2110154" cy="1113070"/>
          </a:xfrm>
          <a:prstGeom prst="wedgeRoundRectCallout">
            <a:avLst>
              <a:gd name="adj1" fmla="val 57355"/>
              <a:gd name="adj2" fmla="val 187513"/>
              <a:gd name="adj3" fmla="val 16667"/>
            </a:avLst>
          </a:prstGeom>
          <a:solidFill>
            <a:srgbClr val="5695CF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data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09B21E34-C3A1-42B8-BC22-FB1CBF512C9B}"/>
              </a:ext>
            </a:extLst>
          </p:cNvPr>
          <p:cNvSpPr/>
          <p:nvPr/>
        </p:nvSpPr>
        <p:spPr>
          <a:xfrm>
            <a:off x="10075984" y="3090867"/>
            <a:ext cx="6770077" cy="1113070"/>
          </a:xfrm>
          <a:prstGeom prst="wedgeRoundRectCallout">
            <a:avLst>
              <a:gd name="adj1" fmla="val -41680"/>
              <a:gd name="adj2" fmla="val 200014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+ before new line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88021CDD-0F2D-4390-A0AB-C216FBA5FDDC}"/>
              </a:ext>
            </a:extLst>
          </p:cNvPr>
          <p:cNvSpPr/>
          <p:nvPr/>
        </p:nvSpPr>
        <p:spPr>
          <a:xfrm>
            <a:off x="3607194" y="8967624"/>
            <a:ext cx="5036474" cy="1113070"/>
          </a:xfrm>
          <a:prstGeom prst="wedgeRoundRectCallout">
            <a:avLst>
              <a:gd name="adj1" fmla="val -4330"/>
              <a:gd name="adj2" fmla="val -169666"/>
              <a:gd name="adj3" fmla="val 16667"/>
            </a:avLst>
          </a:prstGeom>
          <a:solidFill>
            <a:schemeClr val="bg2">
              <a:lumMod val="50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type of layer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7F8E15ED-1589-4F61-879E-14247DA78DCB}"/>
              </a:ext>
            </a:extLst>
          </p:cNvPr>
          <p:cNvSpPr/>
          <p:nvPr/>
        </p:nvSpPr>
        <p:spPr>
          <a:xfrm>
            <a:off x="11344427" y="8967624"/>
            <a:ext cx="2934282" cy="1113070"/>
          </a:xfrm>
          <a:prstGeom prst="wedgeRoundRectCallout">
            <a:avLst>
              <a:gd name="adj1" fmla="val -1864"/>
              <a:gd name="adj2" fmla="val -182168"/>
              <a:gd name="adj3" fmla="val 16667"/>
            </a:avLst>
          </a:prstGeom>
          <a:solidFill>
            <a:schemeClr val="bg2">
              <a:lumMod val="75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 err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a</a:t>
            </a:r>
            <a:r>
              <a:rPr kumimoji="0" lang="en-GB" sz="56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es</a:t>
            </a: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( )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4682A320-BFBD-47AE-93B8-82167791F33E}"/>
              </a:ext>
            </a:extLst>
          </p:cNvPr>
          <p:cNvSpPr/>
          <p:nvPr/>
        </p:nvSpPr>
        <p:spPr>
          <a:xfrm>
            <a:off x="14826181" y="8967624"/>
            <a:ext cx="2934282" cy="1113070"/>
          </a:xfrm>
          <a:prstGeom prst="wedgeRoundRectCallout">
            <a:avLst>
              <a:gd name="adj1" fmla="val -72997"/>
              <a:gd name="adj2" fmla="val -185739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x</a:t>
            </a:r>
            <a:endParaRPr kumimoji="0" lang="en-GB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D14197FF-3EE4-480C-8599-7E3637C42726}"/>
              </a:ext>
            </a:extLst>
          </p:cNvPr>
          <p:cNvSpPr/>
          <p:nvPr/>
        </p:nvSpPr>
        <p:spPr>
          <a:xfrm>
            <a:off x="19046488" y="8967624"/>
            <a:ext cx="3690419" cy="1113070"/>
          </a:xfrm>
          <a:prstGeom prst="wedgeRoundRectCallout">
            <a:avLst>
              <a:gd name="adj1" fmla="val -46688"/>
              <a:gd name="adj2" fmla="val -183953"/>
              <a:gd name="adj3" fmla="val 16667"/>
            </a:avLst>
          </a:prstGeom>
          <a:solidFill>
            <a:srgbClr val="5695CF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y variable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84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87" name="Group"/>
          <p:cNvGrpSpPr/>
          <p:nvPr/>
        </p:nvGrpSpPr>
        <p:grpSpPr>
          <a:xfrm>
            <a:off x="1200604" y="5221893"/>
            <a:ext cx="21982793" cy="3111885"/>
            <a:chOff x="0" y="0"/>
            <a:chExt cx="21982791" cy="3111883"/>
          </a:xfrm>
        </p:grpSpPr>
        <p:sp>
          <p:nvSpPr>
            <p:cNvPr id="185" name="Rectangle"/>
            <p:cNvSpPr/>
            <p:nvPr/>
          </p:nvSpPr>
          <p:spPr>
            <a:xfrm>
              <a:off x="0" y="0"/>
              <a:ext cx="21982792" cy="3111884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6" name="ggplot(data = mpg) +…"/>
            <p:cNvSpPr txBox="1"/>
            <p:nvPr/>
          </p:nvSpPr>
          <p:spPr>
            <a:xfrm>
              <a:off x="186254" y="319883"/>
              <a:ext cx="21610282" cy="2668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6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solidFill>
                    <a:srgbClr val="000000"/>
                  </a:solidFill>
                </a:rPr>
                <a:t>ggplot</a:t>
              </a:r>
              <a:r>
                <a:rPr dirty="0">
                  <a:solidFill>
                    <a:srgbClr val="000000"/>
                  </a:solidFill>
                </a:rPr>
                <a:t>(data = </a:t>
              </a:r>
              <a:r>
                <a:rPr dirty="0"/>
                <a:t>mpg</a:t>
              </a:r>
              <a:r>
                <a:rPr dirty="0">
                  <a:solidFill>
                    <a:srgbClr val="000000"/>
                  </a:solidFill>
                </a:rPr>
                <a:t>) +</a:t>
              </a:r>
            </a:p>
            <a:p>
              <a:pPr algn="l">
                <a:spcBef>
                  <a:spcPts val="1500"/>
                </a:spcBef>
                <a:defRPr sz="6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geom_point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(mapping = </a:t>
              </a:r>
              <a:r>
                <a:rPr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aes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x =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displ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y =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hwy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))</a:t>
              </a:r>
            </a:p>
          </p:txBody>
        </p:sp>
      </p:grpSp>
      <p:grpSp>
        <p:nvGrpSpPr>
          <p:cNvPr id="192" name="Group"/>
          <p:cNvGrpSpPr/>
          <p:nvPr/>
        </p:nvGrpSpPr>
        <p:grpSpPr>
          <a:xfrm>
            <a:off x="1200604" y="676603"/>
            <a:ext cx="21982792" cy="5940481"/>
            <a:chOff x="0" y="0"/>
            <a:chExt cx="21982791" cy="5940479"/>
          </a:xfrm>
        </p:grpSpPr>
        <p:sp>
          <p:nvSpPr>
            <p:cNvPr id="188" name="A template"/>
            <p:cNvSpPr txBox="1"/>
            <p:nvPr/>
          </p:nvSpPr>
          <p:spPr>
            <a:xfrm>
              <a:off x="2807148" y="0"/>
              <a:ext cx="16368496" cy="2396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10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A template</a:t>
              </a:r>
            </a:p>
          </p:txBody>
        </p:sp>
        <p:grpSp>
          <p:nvGrpSpPr>
            <p:cNvPr id="191" name="Group"/>
            <p:cNvGrpSpPr/>
            <p:nvPr/>
          </p:nvGrpSpPr>
          <p:grpSpPr>
            <a:xfrm>
              <a:off x="0" y="2828596"/>
              <a:ext cx="21982792" cy="3111884"/>
              <a:chOff x="0" y="0"/>
              <a:chExt cx="21982791" cy="3111883"/>
            </a:xfrm>
          </p:grpSpPr>
          <p:sp>
            <p:nvSpPr>
              <p:cNvPr id="189" name="Rectangle"/>
              <p:cNvSpPr/>
              <p:nvPr/>
            </p:nvSpPr>
            <p:spPr>
              <a:xfrm>
                <a:off x="0" y="0"/>
                <a:ext cx="21982792" cy="3111884"/>
              </a:xfrm>
              <a:prstGeom prst="rect">
                <a:avLst/>
              </a:prstGeom>
              <a:solidFill>
                <a:srgbClr val="F0F2F4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90" name="ggplot(data = &lt;DATA&gt;) +…"/>
              <p:cNvSpPr txBox="1"/>
              <p:nvPr/>
            </p:nvSpPr>
            <p:spPr>
              <a:xfrm>
                <a:off x="186254" y="319883"/>
                <a:ext cx="21610282" cy="26687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t">
                <a:normAutofit/>
              </a:bodyPr>
              <a:lstStyle/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rPr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ggplot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(data = 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&lt;DATA&gt;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 +</a:t>
                </a:r>
              </a:p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&lt;GEOM_FUNCTION&gt;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(mapping = </a:t>
                </a:r>
                <a:r>
                  <a:rPr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aes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&lt;MAPPINGS&gt;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))</a:t>
                </a:r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242 0.136877" pathEditMode="relative">
                                      <p:cBhvr>
                                        <p:cTn id="6" dur="499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99"/>
                            </p:stCondLst>
                            <p:childTnLst>
                              <p:par>
                                <p:cTn id="8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99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2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96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201" name="Group"/>
          <p:cNvGrpSpPr/>
          <p:nvPr/>
        </p:nvGrpSpPr>
        <p:grpSpPr>
          <a:xfrm>
            <a:off x="1200604" y="676603"/>
            <a:ext cx="21982792" cy="5940481"/>
            <a:chOff x="0" y="0"/>
            <a:chExt cx="21982791" cy="5940479"/>
          </a:xfrm>
        </p:grpSpPr>
        <p:sp>
          <p:nvSpPr>
            <p:cNvPr id="197" name="A template"/>
            <p:cNvSpPr txBox="1"/>
            <p:nvPr/>
          </p:nvSpPr>
          <p:spPr>
            <a:xfrm>
              <a:off x="2807148" y="0"/>
              <a:ext cx="16368496" cy="2396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10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A template</a:t>
              </a:r>
            </a:p>
          </p:txBody>
        </p:sp>
        <p:grpSp>
          <p:nvGrpSpPr>
            <p:cNvPr id="200" name="Group"/>
            <p:cNvGrpSpPr/>
            <p:nvPr/>
          </p:nvGrpSpPr>
          <p:grpSpPr>
            <a:xfrm>
              <a:off x="0" y="2828596"/>
              <a:ext cx="21982792" cy="3111884"/>
              <a:chOff x="0" y="0"/>
              <a:chExt cx="21982791" cy="3111883"/>
            </a:xfrm>
          </p:grpSpPr>
          <p:sp>
            <p:nvSpPr>
              <p:cNvPr id="198" name="Rectangle"/>
              <p:cNvSpPr/>
              <p:nvPr/>
            </p:nvSpPr>
            <p:spPr>
              <a:xfrm>
                <a:off x="0" y="0"/>
                <a:ext cx="21982792" cy="3111884"/>
              </a:xfrm>
              <a:prstGeom prst="rect">
                <a:avLst/>
              </a:prstGeom>
              <a:solidFill>
                <a:srgbClr val="F0F2F4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99" name="ggplot(data = &lt;DATA&gt;) +…"/>
              <p:cNvSpPr txBox="1"/>
              <p:nvPr/>
            </p:nvSpPr>
            <p:spPr>
              <a:xfrm>
                <a:off x="186254" y="319883"/>
                <a:ext cx="21610282" cy="26687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t">
                <a:normAutofit/>
              </a:bodyPr>
              <a:lstStyle/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rPr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ggplot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(data = 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&lt;DATA&gt;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 +</a:t>
                </a:r>
              </a:p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&lt;GEOM_FUNCTION&gt;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(mapping = </a:t>
                </a:r>
                <a:r>
                  <a:rPr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aes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&lt;MAPPINGS&gt;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))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Mappings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Mappings</a:t>
            </a:r>
          </a:p>
        </p:txBody>
      </p:sp>
      <p:pic>
        <p:nvPicPr>
          <p:cNvPr id="204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210" name="plot2.png" descr="plot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43560" y="1052952"/>
            <a:ext cx="13496880" cy="10594096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ggplot(data = mpg) +…"/>
          <p:cNvSpPr txBox="1"/>
          <p:nvPr/>
        </p:nvSpPr>
        <p:spPr>
          <a:xfrm>
            <a:off x="2920862" y="11414611"/>
            <a:ext cx="1854227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212" name="Line"/>
          <p:cNvSpPr/>
          <p:nvPr/>
        </p:nvSpPr>
        <p:spPr>
          <a:xfrm flipH="1" flipV="1">
            <a:off x="3970882" y="2759961"/>
            <a:ext cx="14234049" cy="9012333"/>
          </a:xfrm>
          <a:prstGeom prst="lin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3" name="Oval"/>
          <p:cNvSpPr/>
          <p:nvPr/>
        </p:nvSpPr>
        <p:spPr>
          <a:xfrm>
            <a:off x="13755151" y="5730473"/>
            <a:ext cx="5348222" cy="2255054"/>
          </a:xfrm>
          <a:prstGeom prst="ellips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4" name="Why do these cars get better mileage?"/>
          <p:cNvSpPr/>
          <p:nvPr/>
        </p:nvSpPr>
        <p:spPr>
          <a:xfrm>
            <a:off x="13961425" y="2851667"/>
            <a:ext cx="4935673" cy="2518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692"/>
                </a:moveTo>
                <a:lnTo>
                  <a:pt x="0" y="5908"/>
                </a:lnTo>
                <a:cubicBezTo>
                  <a:pt x="0" y="2645"/>
                  <a:pt x="1350" y="0"/>
                  <a:pt x="3015" y="0"/>
                </a:cubicBezTo>
                <a:lnTo>
                  <a:pt x="18585" y="0"/>
                </a:lnTo>
                <a:cubicBezTo>
                  <a:pt x="20250" y="0"/>
                  <a:pt x="21600" y="2645"/>
                  <a:pt x="21600" y="5908"/>
                </a:cubicBezTo>
                <a:lnTo>
                  <a:pt x="21600" y="15692"/>
                </a:lnTo>
                <a:cubicBezTo>
                  <a:pt x="21600" y="18955"/>
                  <a:pt x="20250" y="21600"/>
                  <a:pt x="18585" y="21600"/>
                </a:cubicBezTo>
                <a:lnTo>
                  <a:pt x="3015" y="21600"/>
                </a:lnTo>
                <a:cubicBezTo>
                  <a:pt x="1350" y="21600"/>
                  <a:pt x="0" y="18955"/>
                  <a:pt x="0" y="15692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Why do these cars get better mileage?</a:t>
            </a:r>
          </a:p>
        </p:txBody>
      </p:sp>
      <p:sp>
        <p:nvSpPr>
          <p:cNvPr id="215" name="How can we test the theory?"/>
          <p:cNvSpPr/>
          <p:nvPr/>
        </p:nvSpPr>
        <p:spPr>
          <a:xfrm>
            <a:off x="13959112" y="577173"/>
            <a:ext cx="4940301" cy="21705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775"/>
                </a:moveTo>
                <a:lnTo>
                  <a:pt x="0" y="6825"/>
                </a:lnTo>
                <a:cubicBezTo>
                  <a:pt x="0" y="3056"/>
                  <a:pt x="1342" y="0"/>
                  <a:pt x="2998" y="0"/>
                </a:cubicBezTo>
                <a:lnTo>
                  <a:pt x="18602" y="0"/>
                </a:lnTo>
                <a:cubicBezTo>
                  <a:pt x="20258" y="0"/>
                  <a:pt x="21600" y="3056"/>
                  <a:pt x="21600" y="6825"/>
                </a:cubicBezTo>
                <a:lnTo>
                  <a:pt x="21600" y="14775"/>
                </a:lnTo>
                <a:cubicBezTo>
                  <a:pt x="21600" y="18544"/>
                  <a:pt x="20258" y="21600"/>
                  <a:pt x="18602" y="21600"/>
                </a:cubicBezTo>
                <a:lnTo>
                  <a:pt x="2998" y="21600"/>
                </a:lnTo>
                <a:cubicBezTo>
                  <a:pt x="1342" y="21600"/>
                  <a:pt x="0" y="18544"/>
                  <a:pt x="0" y="14775"/>
                </a:cubicBez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/>
              <a:t>How can we test the theory?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1" animBg="1" advAuto="0"/>
      <p:bldP spid="214" grpId="2" animBg="1" advAuto="0"/>
      <p:bldP spid="215" grpId="3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19" name="Aesthetic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Aesthetics</a:t>
            </a:r>
          </a:p>
        </p:txBody>
      </p:sp>
      <p:pic>
        <p:nvPicPr>
          <p:cNvPr id="220" name="point.pdf" descr="point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01640" y="5239571"/>
            <a:ext cx="4464845" cy="4950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size.pdf" descr="siz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852171" y="5239571"/>
            <a:ext cx="4464845" cy="4950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shape.pdf" descr="shap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066984" y="5239571"/>
            <a:ext cx="4464845" cy="4950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color.pdf" descr="color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317515" y="5239571"/>
            <a:ext cx="4464845" cy="49504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241" name="Group"/>
          <p:cNvGrpSpPr/>
          <p:nvPr/>
        </p:nvGrpSpPr>
        <p:grpSpPr>
          <a:xfrm>
            <a:off x="6178356" y="2940013"/>
            <a:ext cx="12027288" cy="7835974"/>
            <a:chOff x="0" y="0"/>
            <a:chExt cx="12027286" cy="7835972"/>
          </a:xfrm>
        </p:grpSpPr>
        <p:sp>
          <p:nvSpPr>
            <p:cNvPr id="227" name="Visual Space"/>
            <p:cNvSpPr txBox="1"/>
            <p:nvPr/>
          </p:nvSpPr>
          <p:spPr>
            <a:xfrm>
              <a:off x="0" y="4311"/>
              <a:ext cx="5557678" cy="1399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6800" b="1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Visual Space</a:t>
              </a:r>
            </a:p>
          </p:txBody>
        </p:sp>
        <p:sp>
          <p:nvSpPr>
            <p:cNvPr id="228" name="Red…"/>
            <p:cNvSpPr txBox="1"/>
            <p:nvPr/>
          </p:nvSpPr>
          <p:spPr>
            <a:xfrm>
              <a:off x="1741008" y="2505561"/>
              <a:ext cx="2075661" cy="53304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lnSpc>
                  <a:spcPct val="90000"/>
                </a:lnSpc>
                <a:defRPr sz="5000">
                  <a:solidFill>
                    <a:schemeClr val="accent5">
                      <a:hueOff val="-444211"/>
                      <a:satOff val="-14915"/>
                      <a:lumOff val="22857"/>
                    </a:schemeClr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Red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chemeClr val="accent3">
                      <a:hueOff val="-546624"/>
                      <a:satOff val="7767"/>
                      <a:lumOff val="-14512"/>
                    </a:schemeClr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Brown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chemeClr val="accent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Green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00D2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Aqua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Blue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B82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Violet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FF2F9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Pink</a:t>
              </a:r>
            </a:p>
          </p:txBody>
        </p:sp>
        <p:sp>
          <p:nvSpPr>
            <p:cNvPr id="229" name="Group"/>
            <p:cNvSpPr txBox="1"/>
            <p:nvPr/>
          </p:nvSpPr>
          <p:spPr>
            <a:xfrm>
              <a:off x="8027911" y="2505561"/>
              <a:ext cx="3735052" cy="53061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2seater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compact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midsize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minivan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pickup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subcompact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suv</a:t>
              </a:r>
            </a:p>
          </p:txBody>
        </p:sp>
        <p:sp>
          <p:nvSpPr>
            <p:cNvPr id="230" name="Data Space"/>
            <p:cNvSpPr txBox="1"/>
            <p:nvPr/>
          </p:nvSpPr>
          <p:spPr>
            <a:xfrm>
              <a:off x="6469609" y="0"/>
              <a:ext cx="5557678" cy="13995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6800" b="1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Data Space</a:t>
              </a:r>
            </a:p>
          </p:txBody>
        </p:sp>
        <p:sp>
          <p:nvSpPr>
            <p:cNvPr id="231" name="Double Arrow"/>
            <p:cNvSpPr/>
            <p:nvPr/>
          </p:nvSpPr>
          <p:spPr>
            <a:xfrm>
              <a:off x="4014931" y="2848466"/>
              <a:ext cx="3598587" cy="198161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2" name="Double Arrow"/>
            <p:cNvSpPr/>
            <p:nvPr/>
          </p:nvSpPr>
          <p:spPr>
            <a:xfrm>
              <a:off x="4014931" y="3571200"/>
              <a:ext cx="3598587" cy="198162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3" name="Double Arrow"/>
            <p:cNvSpPr/>
            <p:nvPr/>
          </p:nvSpPr>
          <p:spPr>
            <a:xfrm>
              <a:off x="4014931" y="4293935"/>
              <a:ext cx="3598587" cy="198161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4" name="Double Arrow"/>
            <p:cNvSpPr/>
            <p:nvPr/>
          </p:nvSpPr>
          <p:spPr>
            <a:xfrm>
              <a:off x="4014932" y="5016669"/>
              <a:ext cx="3598586" cy="198162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5" name="Double Arrow"/>
            <p:cNvSpPr/>
            <p:nvPr/>
          </p:nvSpPr>
          <p:spPr>
            <a:xfrm>
              <a:off x="4014932" y="5739403"/>
              <a:ext cx="3598586" cy="198162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6" name="Double Arrow"/>
            <p:cNvSpPr/>
            <p:nvPr/>
          </p:nvSpPr>
          <p:spPr>
            <a:xfrm>
              <a:off x="4014931" y="7184873"/>
              <a:ext cx="3598587" cy="198161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7" name="Double Arrow"/>
            <p:cNvSpPr/>
            <p:nvPr/>
          </p:nvSpPr>
          <p:spPr>
            <a:xfrm>
              <a:off x="4014931" y="6462138"/>
              <a:ext cx="3598587" cy="198162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8" name="color"/>
            <p:cNvSpPr txBox="1"/>
            <p:nvPr/>
          </p:nvSpPr>
          <p:spPr>
            <a:xfrm>
              <a:off x="1741008" y="1150110"/>
              <a:ext cx="3022602" cy="13995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6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color</a:t>
              </a:r>
            </a:p>
          </p:txBody>
        </p:sp>
        <p:sp>
          <p:nvSpPr>
            <p:cNvPr id="239" name="class"/>
            <p:cNvSpPr txBox="1"/>
            <p:nvPr/>
          </p:nvSpPr>
          <p:spPr>
            <a:xfrm>
              <a:off x="8027911" y="1150110"/>
              <a:ext cx="3022601" cy="13995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6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class</a:t>
              </a:r>
            </a:p>
          </p:txBody>
        </p:sp>
        <p:sp>
          <p:nvSpPr>
            <p:cNvPr id="240" name="Double Arrow"/>
            <p:cNvSpPr/>
            <p:nvPr/>
          </p:nvSpPr>
          <p:spPr>
            <a:xfrm>
              <a:off x="4014932" y="1750812"/>
              <a:ext cx="3598586" cy="198162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45" name="Aesthetic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Aesthetics</a:t>
            </a:r>
          </a:p>
        </p:txBody>
      </p:sp>
      <p:sp>
        <p:nvSpPr>
          <p:cNvPr id="246" name="Rectangle"/>
          <p:cNvSpPr/>
          <p:nvPr/>
        </p:nvSpPr>
        <p:spPr>
          <a:xfrm>
            <a:off x="351201" y="5195699"/>
            <a:ext cx="23506776" cy="43659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7" name="ggplot(mpg) + geom_point(aes(x = displ, y = hwy, color = class))"/>
          <p:cNvSpPr txBox="1"/>
          <p:nvPr/>
        </p:nvSpPr>
        <p:spPr>
          <a:xfrm>
            <a:off x="611197" y="5514876"/>
            <a:ext cx="23427951" cy="1228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color = class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248" name="ggplot(mpg) + geom_point(aes(x = displ, y = hwy, size = class))…"/>
          <p:cNvSpPr txBox="1"/>
          <p:nvPr/>
        </p:nvSpPr>
        <p:spPr>
          <a:xfrm>
            <a:off x="606514" y="6442508"/>
            <a:ext cx="23427951" cy="3087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ggplot(mpg) + geom_point(aes(x = displ, y = hwy, </a:t>
            </a: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size = class</a:t>
            </a:r>
            <a:r>
              <a:rPr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ggplot(mpg) + geom_point(aes(x = displ, y = hwy, </a:t>
            </a: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shape = class</a:t>
            </a:r>
            <a:r>
              <a:rPr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ggplot(mpg) + geom_point(aes(x = displ, y = hwy, </a:t>
            </a: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alpha = class</a:t>
            </a:r>
            <a:r>
              <a:rPr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69EC4DE-6954-40F5-9E14-8092A1C4BC98}"/>
              </a:ext>
            </a:extLst>
          </p:cNvPr>
          <p:cNvSpPr/>
          <p:nvPr/>
        </p:nvSpPr>
        <p:spPr>
          <a:xfrm>
            <a:off x="16618226" y="2824950"/>
            <a:ext cx="3353595" cy="2066522"/>
          </a:xfrm>
          <a:prstGeom prst="wedgeRoundRectCallout">
            <a:avLst>
              <a:gd name="adj1" fmla="val 23623"/>
              <a:gd name="adj2" fmla="val 80776"/>
              <a:gd name="adj3" fmla="val 16667"/>
            </a:avLst>
          </a:prstGeom>
          <a:solidFill>
            <a:srgbClr val="5695CF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aesthetic property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5F69411E-D43C-43AE-89EB-6EBFC6EEABC3}"/>
              </a:ext>
            </a:extLst>
          </p:cNvPr>
          <p:cNvSpPr/>
          <p:nvPr/>
        </p:nvSpPr>
        <p:spPr>
          <a:xfrm>
            <a:off x="20156557" y="2859002"/>
            <a:ext cx="3701420" cy="1998418"/>
          </a:xfrm>
          <a:prstGeom prst="wedgeRoundRectCallout">
            <a:avLst>
              <a:gd name="adj1" fmla="val 18371"/>
              <a:gd name="adj2" fmla="val 85378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Variable to map it to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plot3.png" descr="plot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45023" y="1054100"/>
            <a:ext cx="13493954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255" name="ggplot(data = mpg) +…"/>
          <p:cNvSpPr txBox="1"/>
          <p:nvPr/>
        </p:nvSpPr>
        <p:spPr>
          <a:xfrm>
            <a:off x="1072993" y="11414611"/>
            <a:ext cx="2039014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96570">
              <a:spcBef>
                <a:spcPts val="1200"/>
              </a:spcBef>
              <a:defRPr sz="42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 defTabSz="496570">
              <a:spcBef>
                <a:spcPts val="1200"/>
              </a:spcBef>
              <a:defRPr sz="42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color = class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256" name="Legend added automatically"/>
          <p:cNvSpPr/>
          <p:nvPr/>
        </p:nvSpPr>
        <p:spPr>
          <a:xfrm>
            <a:off x="16573148" y="1024017"/>
            <a:ext cx="4935673" cy="2518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692"/>
                </a:moveTo>
                <a:lnTo>
                  <a:pt x="0" y="5908"/>
                </a:lnTo>
                <a:cubicBezTo>
                  <a:pt x="0" y="2645"/>
                  <a:pt x="1350" y="0"/>
                  <a:pt x="3015" y="0"/>
                </a:cubicBezTo>
                <a:lnTo>
                  <a:pt x="18585" y="0"/>
                </a:lnTo>
                <a:cubicBezTo>
                  <a:pt x="20250" y="0"/>
                  <a:pt x="21600" y="2645"/>
                  <a:pt x="21600" y="5908"/>
                </a:cubicBezTo>
                <a:lnTo>
                  <a:pt x="21600" y="15692"/>
                </a:lnTo>
                <a:cubicBezTo>
                  <a:pt x="21600" y="18955"/>
                  <a:pt x="20250" y="21600"/>
                  <a:pt x="18585" y="21600"/>
                </a:cubicBezTo>
                <a:lnTo>
                  <a:pt x="3015" y="21600"/>
                </a:lnTo>
                <a:cubicBezTo>
                  <a:pt x="1350" y="21600"/>
                  <a:pt x="0" y="18955"/>
                  <a:pt x="0" y="15692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Legend added automatically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10" name="Group" descr="Group"/>
          <p:cNvPicPr>
            <a:picLocks noChangeAspect="1"/>
          </p:cNvPicPr>
          <p:nvPr/>
        </p:nvPicPr>
        <p:blipFill rotWithShape="1">
          <a:blip r:embed="rId3">
            <a:extLst/>
          </a:blip>
          <a:srcRect l="22395" r="22731" b="6357"/>
          <a:stretch/>
        </p:blipFill>
        <p:spPr>
          <a:xfrm>
            <a:off x="10124902" y="293740"/>
            <a:ext cx="13549745" cy="13006624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Display by Adolfo A ́lvarez"/>
          <p:cNvSpPr txBox="1"/>
          <p:nvPr/>
        </p:nvSpPr>
        <p:spPr>
          <a:xfrm>
            <a:off x="11254298" y="12048637"/>
            <a:ext cx="2314893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 algn="l" defTabSz="1219200">
              <a:lnSpc>
                <a:spcPts val="4000"/>
              </a:lnSpc>
              <a:spcBef>
                <a:spcPts val="1200"/>
              </a:spcBef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Display by Adolfo A</a:t>
            </a:r>
            <a:r>
              <a:rPr baseline="33333" dirty="0"/>
              <a:t> ́</a:t>
            </a:r>
            <a:r>
              <a:rPr dirty="0" err="1"/>
              <a:t>lvarez</a:t>
            </a:r>
            <a:r>
              <a:rPr dirty="0"/>
              <a:t> </a:t>
            </a:r>
          </a:p>
        </p:txBody>
      </p:sp>
      <p:grpSp>
        <p:nvGrpSpPr>
          <p:cNvPr id="114" name="Group"/>
          <p:cNvGrpSpPr/>
          <p:nvPr/>
        </p:nvGrpSpPr>
        <p:grpSpPr>
          <a:xfrm>
            <a:off x="1836803" y="1284257"/>
            <a:ext cx="17507481" cy="8393305"/>
            <a:chOff x="0" y="0"/>
            <a:chExt cx="17507479" cy="8393303"/>
          </a:xfrm>
        </p:grpSpPr>
        <p:sp>
          <p:nvSpPr>
            <p:cNvPr id="112" name="Triangle"/>
            <p:cNvSpPr/>
            <p:nvPr/>
          </p:nvSpPr>
          <p:spPr>
            <a:xfrm>
              <a:off x="3642403" y="108785"/>
              <a:ext cx="13865077" cy="8157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" y="0"/>
                  </a:moveTo>
                  <a:lnTo>
                    <a:pt x="21600" y="14162"/>
                  </a:lnTo>
                  <a:lnTo>
                    <a:pt x="0" y="21600"/>
                  </a:lnTo>
                  <a:lnTo>
                    <a:pt x="2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58948">
                  <a:srgbClr val="D4D4D4">
                    <a:alpha val="81499"/>
                  </a:srgbClr>
                </a:gs>
                <a:gs pos="100000">
                  <a:srgbClr val="FFFFFF">
                    <a:alpha val="62998"/>
                  </a:srgbClr>
                </a:gs>
              </a:gsLst>
              <a:path path="shape">
                <a:fillToRect l="-76" t="69737" r="100076" b="30262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pic>
          <p:nvPicPr>
            <p:cNvPr id="113" name="ggplot2-hex.png" descr="ggplot2-hex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7239521" cy="8393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96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201" name="Group"/>
          <p:cNvGrpSpPr/>
          <p:nvPr/>
        </p:nvGrpSpPr>
        <p:grpSpPr>
          <a:xfrm>
            <a:off x="1200604" y="676603"/>
            <a:ext cx="21982792" cy="5940481"/>
            <a:chOff x="0" y="0"/>
            <a:chExt cx="21982791" cy="5940479"/>
          </a:xfrm>
        </p:grpSpPr>
        <p:sp>
          <p:nvSpPr>
            <p:cNvPr id="197" name="A template"/>
            <p:cNvSpPr txBox="1"/>
            <p:nvPr/>
          </p:nvSpPr>
          <p:spPr>
            <a:xfrm>
              <a:off x="2807148" y="0"/>
              <a:ext cx="16368496" cy="2396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10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lang="en-GB" b="1" dirty="0"/>
                <a:t>MKS Top tip</a:t>
              </a:r>
              <a:endParaRPr b="1" dirty="0"/>
            </a:p>
          </p:txBody>
        </p:sp>
        <p:grpSp>
          <p:nvGrpSpPr>
            <p:cNvPr id="200" name="Group"/>
            <p:cNvGrpSpPr/>
            <p:nvPr/>
          </p:nvGrpSpPr>
          <p:grpSpPr>
            <a:xfrm>
              <a:off x="0" y="2828596"/>
              <a:ext cx="21982792" cy="3111884"/>
              <a:chOff x="0" y="0"/>
              <a:chExt cx="21982791" cy="3111883"/>
            </a:xfrm>
          </p:grpSpPr>
          <p:sp>
            <p:nvSpPr>
              <p:cNvPr id="198" name="Rectangle"/>
              <p:cNvSpPr/>
              <p:nvPr/>
            </p:nvSpPr>
            <p:spPr>
              <a:xfrm>
                <a:off x="0" y="0"/>
                <a:ext cx="21982792" cy="3111884"/>
              </a:xfrm>
              <a:prstGeom prst="rect">
                <a:avLst/>
              </a:prstGeom>
              <a:solidFill>
                <a:srgbClr val="F0F2F4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99" name="ggplot(data = &lt;DATA&gt;) +…"/>
              <p:cNvSpPr txBox="1"/>
              <p:nvPr/>
            </p:nvSpPr>
            <p:spPr>
              <a:xfrm>
                <a:off x="186254" y="319883"/>
                <a:ext cx="21610282" cy="26687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t">
                <a:normAutofit/>
              </a:bodyPr>
              <a:lstStyle/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rPr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ggplot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(data = 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&lt;DATA&gt;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 +</a:t>
                </a:r>
              </a:p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&lt;GEOM_FUNCTION&gt;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(mapping = </a:t>
                </a:r>
                <a:r>
                  <a:rPr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aes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&lt;MAPPINGS&gt;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))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B001B1C-4043-4AEC-AC3D-C3C1872ABE39}"/>
              </a:ext>
            </a:extLst>
          </p:cNvPr>
          <p:cNvSpPr txBox="1"/>
          <p:nvPr/>
        </p:nvSpPr>
        <p:spPr>
          <a:xfrm>
            <a:off x="1200604" y="7122174"/>
            <a:ext cx="21982794" cy="3714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I find that it helps to explicitly name the `mapping` argument.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It helps me remember that it is mapping </a:t>
            </a:r>
            <a:r>
              <a:rPr lang="en-GB" b="1" i="1" dirty="0"/>
              <a:t>aesthetics</a:t>
            </a:r>
            <a:r>
              <a:rPr lang="en-GB" dirty="0"/>
              <a:t> on the plot (colour, size, shape, etc.) to </a:t>
            </a:r>
            <a:r>
              <a:rPr lang="en-GB" b="1" i="1" dirty="0"/>
              <a:t>data variables</a:t>
            </a:r>
            <a:r>
              <a:rPr lang="en-GB" dirty="0"/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AC2E68-436F-4C36-86EF-04C04CF6378D}"/>
              </a:ext>
            </a:extLst>
          </p:cNvPr>
          <p:cNvSpPr/>
          <p:nvPr/>
        </p:nvSpPr>
        <p:spPr>
          <a:xfrm>
            <a:off x="107771" y="13041442"/>
            <a:ext cx="2587303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9825658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Your Turn 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2</a:t>
            </a:r>
          </a:p>
        </p:txBody>
      </p:sp>
      <p:sp>
        <p:nvSpPr>
          <p:cNvPr id="259" name="In the next chunk, add color, size, alpha, and shape aesthetics to your graph. Experiment.…"/>
          <p:cNvSpPr txBox="1">
            <a:spLocks noGrp="1"/>
          </p:cNvSpPr>
          <p:nvPr>
            <p:ph type="body" idx="4294967295"/>
          </p:nvPr>
        </p:nvSpPr>
        <p:spPr>
          <a:xfrm>
            <a:off x="1445226" y="3689891"/>
            <a:ext cx="21493548" cy="695353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In the next chunk, add color, size, alpha, and shape aesthetics to your graph. Experiment. 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Do different things happen when you map aesthetics to  discrete and continuous variables?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happens when you use more than one aesthetic?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7BC0A0-0EB7-450F-99B6-003D0D558CD6}"/>
              </a:ext>
            </a:extLst>
          </p:cNvPr>
          <p:cNvSpPr txBox="1"/>
          <p:nvPr/>
        </p:nvSpPr>
        <p:spPr>
          <a:xfrm>
            <a:off x="19938755" y="11766997"/>
            <a:ext cx="3145091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5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 minutes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264" name="color-d.png" descr="color-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95381" y="2214562"/>
            <a:ext cx="5661423" cy="376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color-c.png" descr="color-c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914053" y="2214562"/>
            <a:ext cx="5661422" cy="376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shape-d.png" descr="shape-d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395381" y="9340453"/>
            <a:ext cx="5661423" cy="376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size-d.png" descr="size-d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395381" y="5804296"/>
            <a:ext cx="5661423" cy="376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size-c.png" descr="size-c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914053" y="5804296"/>
            <a:ext cx="5661422" cy="3768329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69" name="Table"/>
          <p:cNvGraphicFramePr/>
          <p:nvPr/>
        </p:nvGraphicFramePr>
        <p:xfrm>
          <a:off x="3162709" y="607218"/>
          <a:ext cx="16930687" cy="12403335"/>
        </p:xfrm>
        <a:graphic>
          <a:graphicData uri="http://schemas.openxmlformats.org/drawingml/2006/table">
            <a:tbl>
              <a:tblPr firstRow="1" firstCol="1">
                <a:tableStyleId>{8F44A2F1-9E1F-4B54-A3A2-5F16C0AD49E2}</a:tableStyleId>
              </a:tblPr>
              <a:tblGrid>
                <a:gridCol w="38754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757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794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14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600">
                          <a:solidFill>
                            <a:srgbClr val="00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Discrete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Continuous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294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Color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294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Size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294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Shape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72" name="Group"/>
          <p:cNvGrpSpPr/>
          <p:nvPr/>
        </p:nvGrpSpPr>
        <p:grpSpPr>
          <a:xfrm>
            <a:off x="16146474" y="10376296"/>
            <a:ext cx="1714501" cy="1714501"/>
            <a:chOff x="0" y="0"/>
            <a:chExt cx="1714500" cy="1714500"/>
          </a:xfrm>
        </p:grpSpPr>
        <p:sp>
          <p:nvSpPr>
            <p:cNvPr id="270" name="Circle"/>
            <p:cNvSpPr/>
            <p:nvPr/>
          </p:nvSpPr>
          <p:spPr>
            <a:xfrm>
              <a:off x="0" y="0"/>
              <a:ext cx="1714500" cy="1714500"/>
            </a:xfrm>
            <a:prstGeom prst="ellips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1" name="Line"/>
            <p:cNvSpPr/>
            <p:nvPr/>
          </p:nvSpPr>
          <p:spPr>
            <a:xfrm flipH="1">
              <a:off x="220019" y="230631"/>
              <a:ext cx="1224801" cy="1250910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et vs. map"/>
          <p:cNvSpPr txBox="1"/>
          <p:nvPr/>
        </p:nvSpPr>
        <p:spPr>
          <a:xfrm>
            <a:off x="2729252" y="5206999"/>
            <a:ext cx="18925494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set vs. map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Rplot07.png" descr="Rplot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21602" y="2450702"/>
            <a:ext cx="15540796" cy="10753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279" name="How would you make this plot?"/>
          <p:cNvSpPr txBox="1"/>
          <p:nvPr/>
        </p:nvSpPr>
        <p:spPr>
          <a:xfrm>
            <a:off x="6631906" y="1000125"/>
            <a:ext cx="11824685" cy="1374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would you make this plot?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282" name="Rplot09.png" descr="Rplot09.png"/>
          <p:cNvPicPr>
            <a:picLocks noChangeAspect="1"/>
          </p:cNvPicPr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1817176" y="532917"/>
            <a:ext cx="9559141" cy="952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Rplot10.png" descr="Rplot1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17176" y="533002"/>
            <a:ext cx="9559141" cy="95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Rectangle"/>
          <p:cNvSpPr/>
          <p:nvPr/>
        </p:nvSpPr>
        <p:spPr>
          <a:xfrm>
            <a:off x="409096" y="10175137"/>
            <a:ext cx="23506776" cy="11618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5" name="ggplot(mpg) + geom_point(aes(x = displ, y = hwy, color = class))"/>
          <p:cNvSpPr txBox="1"/>
          <p:nvPr/>
        </p:nvSpPr>
        <p:spPr>
          <a:xfrm>
            <a:off x="553302" y="10319206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class)</a:t>
            </a:r>
            <a:r>
              <a:rPr dirty="0">
                <a:solidFill>
                  <a:srgbClr val="95B77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86" name="Inside of aes(): maps an aesthetic to a variable"/>
          <p:cNvSpPr txBox="1"/>
          <p:nvPr/>
        </p:nvSpPr>
        <p:spPr>
          <a:xfrm>
            <a:off x="14269198" y="3226769"/>
            <a:ext cx="8275897" cy="2037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1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Inside of aes():</a:t>
            </a:r>
            <a:r>
              <a:t> maps an aesthetic to a variable</a:t>
            </a:r>
          </a:p>
        </p:txBody>
      </p:sp>
      <p:sp>
        <p:nvSpPr>
          <p:cNvPr id="287" name="Line"/>
          <p:cNvSpPr/>
          <p:nvPr/>
        </p:nvSpPr>
        <p:spPr>
          <a:xfrm flipH="1" flipV="1">
            <a:off x="18064350" y="5326628"/>
            <a:ext cx="993145" cy="5064608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290" name="Rectangle"/>
          <p:cNvSpPr/>
          <p:nvPr/>
        </p:nvSpPr>
        <p:spPr>
          <a:xfrm>
            <a:off x="409096" y="10175137"/>
            <a:ext cx="23506776" cy="11618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91" name="ggplot(mpg) + geom_point(aes(x = displ, y = hwy, color = class))"/>
          <p:cNvSpPr txBox="1"/>
          <p:nvPr/>
        </p:nvSpPr>
        <p:spPr>
          <a:xfrm>
            <a:off x="553302" y="10319206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class)</a:t>
            </a:r>
            <a:r>
              <a:rPr dirty="0">
                <a:solidFill>
                  <a:srgbClr val="95B77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92" name="Rectangle"/>
          <p:cNvSpPr/>
          <p:nvPr/>
        </p:nvSpPr>
        <p:spPr>
          <a:xfrm>
            <a:off x="409097" y="11736495"/>
            <a:ext cx="23506775" cy="127049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93" name="ggplot(mpg) + geom_point(aes(x = displ, y = hwy), color = &quot;blue&quot;)"/>
          <p:cNvSpPr txBox="1"/>
          <p:nvPr/>
        </p:nvSpPr>
        <p:spPr>
          <a:xfrm>
            <a:off x="553302" y="11969464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A1C38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color = "blue")</a:t>
            </a:r>
          </a:p>
        </p:txBody>
      </p:sp>
      <p:pic>
        <p:nvPicPr>
          <p:cNvPr id="294" name="Rplot08.png" descr="Rplot0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15350" y="533002"/>
            <a:ext cx="9559140" cy="95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Outside of aes(): sets an aesthetic to a value"/>
          <p:cNvSpPr txBox="1"/>
          <p:nvPr/>
        </p:nvSpPr>
        <p:spPr>
          <a:xfrm>
            <a:off x="2136905" y="3273323"/>
            <a:ext cx="7515202" cy="2037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1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Outside of aes():</a:t>
            </a:r>
            <a:r>
              <a:t> sets an aesthetic to a value</a:t>
            </a:r>
          </a:p>
        </p:txBody>
      </p:sp>
      <p:sp>
        <p:nvSpPr>
          <p:cNvPr id="296" name="Line"/>
          <p:cNvSpPr/>
          <p:nvPr/>
        </p:nvSpPr>
        <p:spPr>
          <a:xfrm flipH="1" flipV="1">
            <a:off x="5932056" y="5373181"/>
            <a:ext cx="12519888" cy="653365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299" name="Rplot10.png" descr="Rplot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7176" y="533002"/>
            <a:ext cx="9559141" cy="95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Line"/>
          <p:cNvSpPr/>
          <p:nvPr/>
        </p:nvSpPr>
        <p:spPr>
          <a:xfrm>
            <a:off x="444617" y="9080549"/>
            <a:ext cx="2066115" cy="1150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769" y="17452"/>
                  <a:pt x="3855" y="13773"/>
                  <a:pt x="6197" y="10670"/>
                </a:cubicBezTo>
                <a:cubicBezTo>
                  <a:pt x="10705" y="4697"/>
                  <a:pt x="16025" y="1012"/>
                  <a:pt x="21600" y="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1" name="Line"/>
          <p:cNvSpPr/>
          <p:nvPr/>
        </p:nvSpPr>
        <p:spPr>
          <a:xfrm>
            <a:off x="23397784" y="8822009"/>
            <a:ext cx="783425" cy="2978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25" h="21600" extrusionOk="0">
                <a:moveTo>
                  <a:pt x="12822" y="21600"/>
                </a:moveTo>
                <a:cubicBezTo>
                  <a:pt x="19125" y="18312"/>
                  <a:pt x="21600" y="14560"/>
                  <a:pt x="19905" y="10864"/>
                </a:cubicBezTo>
                <a:cubicBezTo>
                  <a:pt x="18000" y="6710"/>
                  <a:pt x="10964" y="2869"/>
                  <a:pt x="0" y="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2" name="Rectangle"/>
          <p:cNvSpPr/>
          <p:nvPr/>
        </p:nvSpPr>
        <p:spPr>
          <a:xfrm>
            <a:off x="409097" y="11736495"/>
            <a:ext cx="23506775" cy="127049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3" name="ggplot(mpg) + geom_point(aes(x = displ, y = hwy), color = &quot;blue&quot;)"/>
          <p:cNvSpPr txBox="1"/>
          <p:nvPr/>
        </p:nvSpPr>
        <p:spPr>
          <a:xfrm>
            <a:off x="553302" y="11969464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A1C38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color = "blue")</a:t>
            </a:r>
          </a:p>
        </p:txBody>
      </p:sp>
      <p:pic>
        <p:nvPicPr>
          <p:cNvPr id="304" name="Rplot08.png" descr="Rplot0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15350" y="533002"/>
            <a:ext cx="9559140" cy="95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Rectangle"/>
          <p:cNvSpPr/>
          <p:nvPr/>
        </p:nvSpPr>
        <p:spPr>
          <a:xfrm>
            <a:off x="409096" y="10175137"/>
            <a:ext cx="23506776" cy="11618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6" name="ggplot(mpg) + geom_point(aes(x = displ, y = hwy, color = class))"/>
          <p:cNvSpPr txBox="1"/>
          <p:nvPr/>
        </p:nvSpPr>
        <p:spPr>
          <a:xfrm>
            <a:off x="553302" y="10319206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class)</a:t>
            </a:r>
            <a:r>
              <a:rPr dirty="0">
                <a:solidFill>
                  <a:srgbClr val="95B77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309" name="Rplot09.png" descr="Rplot09.png"/>
          <p:cNvPicPr>
            <a:picLocks noChangeAspect="1"/>
          </p:cNvPicPr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1817176" y="532917"/>
            <a:ext cx="9559141" cy="95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Line"/>
          <p:cNvSpPr/>
          <p:nvPr/>
        </p:nvSpPr>
        <p:spPr>
          <a:xfrm>
            <a:off x="444617" y="9080549"/>
            <a:ext cx="2066115" cy="1150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769" y="17452"/>
                  <a:pt x="3855" y="13773"/>
                  <a:pt x="6197" y="10670"/>
                </a:cubicBezTo>
                <a:cubicBezTo>
                  <a:pt x="10705" y="4697"/>
                  <a:pt x="16025" y="1012"/>
                  <a:pt x="21600" y="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1" name="Line"/>
          <p:cNvSpPr/>
          <p:nvPr/>
        </p:nvSpPr>
        <p:spPr>
          <a:xfrm>
            <a:off x="23397784" y="8822009"/>
            <a:ext cx="783425" cy="2978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25" h="21600" extrusionOk="0">
                <a:moveTo>
                  <a:pt x="12822" y="21600"/>
                </a:moveTo>
                <a:cubicBezTo>
                  <a:pt x="19125" y="18312"/>
                  <a:pt x="21600" y="14560"/>
                  <a:pt x="19905" y="10864"/>
                </a:cubicBezTo>
                <a:cubicBezTo>
                  <a:pt x="18000" y="6710"/>
                  <a:pt x="10964" y="2869"/>
                  <a:pt x="0" y="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2" name="Rectangle"/>
          <p:cNvSpPr/>
          <p:nvPr/>
        </p:nvSpPr>
        <p:spPr>
          <a:xfrm>
            <a:off x="409097" y="11736495"/>
            <a:ext cx="23506775" cy="127049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3" name="ggplot(mpg) + geom_point(aes(x = displ, y = hwy), color = &quot;blue&quot;)"/>
          <p:cNvSpPr txBox="1"/>
          <p:nvPr/>
        </p:nvSpPr>
        <p:spPr>
          <a:xfrm>
            <a:off x="553302" y="11969464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A1C38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color = "blue")</a:t>
            </a:r>
          </a:p>
        </p:txBody>
      </p:sp>
      <p:pic>
        <p:nvPicPr>
          <p:cNvPr id="314" name="Rplot08.png" descr="Rplot0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15350" y="533002"/>
            <a:ext cx="9559140" cy="95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Rectangle"/>
          <p:cNvSpPr/>
          <p:nvPr/>
        </p:nvSpPr>
        <p:spPr>
          <a:xfrm>
            <a:off x="409096" y="10175137"/>
            <a:ext cx="23506776" cy="11618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6" name="ggplot(mpg) + geom_point(aes(x = displ, y = hwy, color = &quot;blue&quot;))"/>
          <p:cNvSpPr txBox="1"/>
          <p:nvPr/>
        </p:nvSpPr>
        <p:spPr>
          <a:xfrm>
            <a:off x="553302" y="10319206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"blue")</a:t>
            </a:r>
            <a:r>
              <a:rPr dirty="0">
                <a:solidFill>
                  <a:srgbClr val="95B77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eoms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Geoms</a:t>
            </a:r>
          </a:p>
        </p:txBody>
      </p:sp>
      <p:pic>
        <p:nvPicPr>
          <p:cNvPr id="319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054" name="R Notebooks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R </a:t>
            </a:r>
            <a:r>
              <a:rPr lang="en-GB" dirty="0"/>
              <a:t>Notebooks - reminder</a:t>
            </a:r>
            <a:endParaRPr dirty="0"/>
          </a:p>
        </p:txBody>
      </p:sp>
      <p:grpSp>
        <p:nvGrpSpPr>
          <p:cNvPr id="1058" name="Group"/>
          <p:cNvGrpSpPr/>
          <p:nvPr/>
        </p:nvGrpSpPr>
        <p:grpSpPr>
          <a:xfrm>
            <a:off x="4815743" y="5324011"/>
            <a:ext cx="9359901" cy="6263647"/>
            <a:chOff x="0" y="0"/>
            <a:chExt cx="9359900" cy="6263645"/>
          </a:xfrm>
        </p:grpSpPr>
        <p:pic>
          <p:nvPicPr>
            <p:cNvPr id="1056" name="Group" descr="Group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5530" t="19715" r="5530" b="9305"/>
            <a:stretch>
              <a:fillRect/>
            </a:stretch>
          </p:blipFill>
          <p:spPr>
            <a:xfrm>
              <a:off x="0" y="0"/>
              <a:ext cx="9359900" cy="6263646"/>
            </a:xfrm>
            <a:prstGeom prst="rect">
              <a:avLst/>
            </a:prstGeom>
            <a:ln w="50800" cap="flat">
              <a:solidFill>
                <a:srgbClr val="000000"/>
              </a:solidFill>
              <a:prstDash val="solid"/>
              <a:miter lim="400000"/>
            </a:ln>
            <a:effectLst>
              <a:outerShdw blurRad="165100" dist="63500" dir="5400000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057" name="Screen Shot 2017-07-05 at 3.09.22 PM.png" descr="Screen Shot 2017-07-05 at 3.09.22 PM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6416" t="29269" r="47324" b="63975"/>
            <a:stretch>
              <a:fillRect/>
            </a:stretch>
          </p:blipFill>
          <p:spPr>
            <a:xfrm>
              <a:off x="100557" y="853164"/>
              <a:ext cx="4860054" cy="595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61" name="Group"/>
          <p:cNvGrpSpPr/>
          <p:nvPr/>
        </p:nvGrpSpPr>
        <p:grpSpPr>
          <a:xfrm>
            <a:off x="4913235" y="6175181"/>
            <a:ext cx="4866237" cy="4903633"/>
            <a:chOff x="94374" y="853164"/>
            <a:chExt cx="4866236" cy="4903632"/>
          </a:xfrm>
        </p:grpSpPr>
        <p:pic>
          <p:nvPicPr>
            <p:cNvPr id="1059" name="Group" descr="Group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6427" t="29423" r="47348" b="15049"/>
            <a:stretch>
              <a:fillRect/>
            </a:stretch>
          </p:blipFill>
          <p:spPr>
            <a:xfrm>
              <a:off x="94374" y="856724"/>
              <a:ext cx="4864590" cy="49000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60" name="Screen Shot 2017-07-05 at 3.09.22 PM.png" descr="Screen Shot 2017-07-05 at 3.09.22 PM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6416" t="29269" r="47324" b="63975"/>
            <a:stretch>
              <a:fillRect/>
            </a:stretch>
          </p:blipFill>
          <p:spPr>
            <a:xfrm>
              <a:off x="100557" y="853164"/>
              <a:ext cx="4860054" cy="595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68" name="Group"/>
          <p:cNvGrpSpPr/>
          <p:nvPr/>
        </p:nvGrpSpPr>
        <p:grpSpPr>
          <a:xfrm>
            <a:off x="7292199" y="4420475"/>
            <a:ext cx="7994547" cy="8055433"/>
            <a:chOff x="0" y="0"/>
            <a:chExt cx="7994546" cy="8055432"/>
          </a:xfrm>
        </p:grpSpPr>
        <p:pic>
          <p:nvPicPr>
            <p:cNvPr id="1063" name="Screen Shot 2017-07-05 at 3.09.22 PM.png" descr="Screen Shot 2017-07-05 at 3.09.22 PM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6416" t="29335" r="47324" b="15077"/>
            <a:stretch>
              <a:fillRect/>
            </a:stretch>
          </p:blipFill>
          <p:spPr>
            <a:xfrm>
              <a:off x="0" y="0"/>
              <a:ext cx="7994547" cy="8055433"/>
            </a:xfrm>
            <a:prstGeom prst="rect">
              <a:avLst/>
            </a:prstGeom>
            <a:ln w="25400" cap="flat">
              <a:solidFill>
                <a:srgbClr val="919191"/>
              </a:solidFill>
              <a:prstDash val="solid"/>
              <a:miter lim="400000"/>
            </a:ln>
            <a:effectLst/>
          </p:spPr>
        </p:pic>
        <p:grpSp>
          <p:nvGrpSpPr>
            <p:cNvPr id="1066" name="Group"/>
            <p:cNvGrpSpPr/>
            <p:nvPr/>
          </p:nvGrpSpPr>
          <p:grpSpPr>
            <a:xfrm>
              <a:off x="7235466" y="3524365"/>
              <a:ext cx="441742" cy="251445"/>
              <a:chOff x="0" y="0"/>
              <a:chExt cx="441740" cy="251444"/>
            </a:xfrm>
          </p:grpSpPr>
          <p:sp>
            <p:nvSpPr>
              <p:cNvPr id="1064" name="Rounded Rectangle"/>
              <p:cNvSpPr/>
              <p:nvPr/>
            </p:nvSpPr>
            <p:spPr>
              <a:xfrm>
                <a:off x="0" y="0"/>
                <a:ext cx="441741" cy="251445"/>
              </a:xfrm>
              <a:prstGeom prst="roundRect">
                <a:avLst>
                  <a:gd name="adj" fmla="val 33957"/>
                </a:avLst>
              </a:prstGeom>
              <a:solidFill>
                <a:srgbClr val="A6AAA9"/>
              </a:solidFill>
              <a:ln w="9525" cap="flat">
                <a:solidFill>
                  <a:srgbClr val="919191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065" name="Triangle"/>
              <p:cNvSpPr/>
              <p:nvPr/>
            </p:nvSpPr>
            <p:spPr>
              <a:xfrm rot="5427224">
                <a:off x="150521" y="77551"/>
                <a:ext cx="192261" cy="971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076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067" name="Rectangle"/>
            <p:cNvSpPr/>
            <p:nvPr/>
          </p:nvSpPr>
          <p:spPr>
            <a:xfrm>
              <a:off x="800144" y="3855544"/>
              <a:ext cx="163960" cy="676557"/>
            </a:xfrm>
            <a:prstGeom prst="rect">
              <a:avLst/>
            </a:prstGeom>
            <a:solidFill>
              <a:srgbClr val="008F00"/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069" name="Click to run all code chunks above"/>
          <p:cNvSpPr/>
          <p:nvPr/>
        </p:nvSpPr>
        <p:spPr>
          <a:xfrm>
            <a:off x="16251044" y="4455785"/>
            <a:ext cx="5165330" cy="2517379"/>
          </a:xfrm>
          <a:prstGeom prst="wedgeRectCallout">
            <a:avLst>
              <a:gd name="adj1" fmla="val -88153"/>
              <a:gd name="adj2" fmla="val 85010"/>
            </a:avLst>
          </a:prstGeom>
          <a:solidFill>
            <a:srgbClr val="C0C0C0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lnSpc>
                <a:spcPct val="80000"/>
              </a:lnSpc>
              <a:defRPr sz="4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Click to run all code chunks above</a:t>
            </a:r>
          </a:p>
        </p:txBody>
      </p:sp>
      <p:sp>
        <p:nvSpPr>
          <p:cNvPr id="1070" name="Click to run code in chunk"/>
          <p:cNvSpPr/>
          <p:nvPr/>
        </p:nvSpPr>
        <p:spPr>
          <a:xfrm>
            <a:off x="16251045" y="7341492"/>
            <a:ext cx="5165329" cy="2091929"/>
          </a:xfrm>
          <a:prstGeom prst="wedgeRectCallout">
            <a:avLst>
              <a:gd name="adj1" fmla="val -72445"/>
              <a:gd name="adj2" fmla="val -16303"/>
            </a:avLst>
          </a:prstGeom>
          <a:solidFill>
            <a:srgbClr val="919191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Click to run code in chunk</a:t>
            </a:r>
          </a:p>
        </p:txBody>
      </p:sp>
      <p:grpSp>
        <p:nvGrpSpPr>
          <p:cNvPr id="1073" name="Group"/>
          <p:cNvGrpSpPr/>
          <p:nvPr/>
        </p:nvGrpSpPr>
        <p:grpSpPr>
          <a:xfrm>
            <a:off x="4914303" y="4404779"/>
            <a:ext cx="2386759" cy="8098451"/>
            <a:chOff x="0" y="8527"/>
            <a:chExt cx="2386757" cy="8098449"/>
          </a:xfrm>
        </p:grpSpPr>
        <p:sp>
          <p:nvSpPr>
            <p:cNvPr id="1071" name="Shape"/>
            <p:cNvSpPr/>
            <p:nvPr/>
          </p:nvSpPr>
          <p:spPr>
            <a:xfrm>
              <a:off x="9752" y="8527"/>
              <a:ext cx="2377006" cy="8098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" y="4775"/>
                  </a:moveTo>
                  <a:lnTo>
                    <a:pt x="21600" y="0"/>
                  </a:lnTo>
                  <a:lnTo>
                    <a:pt x="21473" y="21600"/>
                  </a:lnTo>
                  <a:lnTo>
                    <a:pt x="0" y="17779"/>
                  </a:lnTo>
                  <a:lnTo>
                    <a:pt x="38" y="4775"/>
                  </a:lnTo>
                  <a:close/>
                </a:path>
              </a:pathLst>
            </a:custGeom>
            <a:solidFill>
              <a:srgbClr val="000000">
                <a:alpha val="3316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2" name="Rectangle"/>
            <p:cNvSpPr/>
            <p:nvPr/>
          </p:nvSpPr>
          <p:spPr>
            <a:xfrm>
              <a:off x="0" y="1779645"/>
              <a:ext cx="2377602" cy="4902201"/>
            </a:xfrm>
            <a:prstGeom prst="rect">
              <a:avLst/>
            </a:prstGeom>
            <a:solidFill>
              <a:srgbClr val="000000">
                <a:alpha val="1393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074" name="Code result"/>
          <p:cNvSpPr/>
          <p:nvPr/>
        </p:nvSpPr>
        <p:spPr>
          <a:xfrm>
            <a:off x="16251045" y="9801749"/>
            <a:ext cx="5165329" cy="2091929"/>
          </a:xfrm>
          <a:prstGeom prst="wedgeRectCallout">
            <a:avLst>
              <a:gd name="adj1" fmla="val -81421"/>
              <a:gd name="adj2" fmla="val -42776"/>
            </a:avLst>
          </a:prstGeom>
          <a:solidFill>
            <a:srgbClr val="53585F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Code result</a:t>
            </a:r>
          </a:p>
        </p:txBody>
      </p:sp>
    </p:spTree>
    <p:extLst>
      <p:ext uri="{BB962C8B-B14F-4D97-AF65-F5344CB8AC3E}">
        <p14:creationId xmlns:p14="http://schemas.microsoft.com/office/powerpoint/2010/main" val="3867267613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323" name="hwy1.png" descr="hwy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5015" y="2762368"/>
            <a:ext cx="9286876" cy="10218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hwy2.png" descr="hwy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902109" y="2762368"/>
            <a:ext cx="9286876" cy="10218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points.pdf" descr="points.pdf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695077" y="2771298"/>
            <a:ext cx="8786814" cy="9769079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Same:"/>
          <p:cNvSpPr txBox="1"/>
          <p:nvPr/>
        </p:nvSpPr>
        <p:spPr>
          <a:xfrm>
            <a:off x="11017421" y="778358"/>
            <a:ext cx="2300727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Same:</a:t>
            </a:r>
          </a:p>
        </p:txBody>
      </p:sp>
      <p:sp>
        <p:nvSpPr>
          <p:cNvPr id="327" name="x var"/>
          <p:cNvSpPr txBox="1"/>
          <p:nvPr/>
        </p:nvSpPr>
        <p:spPr>
          <a:xfrm>
            <a:off x="13571311" y="778358"/>
            <a:ext cx="1857376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x var</a:t>
            </a:r>
          </a:p>
        </p:txBody>
      </p:sp>
      <p:sp>
        <p:nvSpPr>
          <p:cNvPr id="328" name=", y var"/>
          <p:cNvSpPr txBox="1"/>
          <p:nvPr/>
        </p:nvSpPr>
        <p:spPr>
          <a:xfrm>
            <a:off x="15142936" y="778358"/>
            <a:ext cx="2303860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, y var</a:t>
            </a:r>
          </a:p>
        </p:txBody>
      </p:sp>
      <p:sp>
        <p:nvSpPr>
          <p:cNvPr id="329" name=", data"/>
          <p:cNvSpPr txBox="1"/>
          <p:nvPr/>
        </p:nvSpPr>
        <p:spPr>
          <a:xfrm>
            <a:off x="17089608" y="778358"/>
            <a:ext cx="2303860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, data</a:t>
            </a:r>
          </a:p>
        </p:txBody>
      </p:sp>
      <p:grpSp>
        <p:nvGrpSpPr>
          <p:cNvPr id="332" name="Group"/>
          <p:cNvGrpSpPr/>
          <p:nvPr/>
        </p:nvGrpSpPr>
        <p:grpSpPr>
          <a:xfrm>
            <a:off x="7320530" y="12022454"/>
            <a:ext cx="10340579" cy="910829"/>
            <a:chOff x="0" y="0"/>
            <a:chExt cx="10340578" cy="910828"/>
          </a:xfrm>
        </p:grpSpPr>
        <p:sp>
          <p:nvSpPr>
            <p:cNvPr id="330" name="Oval"/>
            <p:cNvSpPr/>
            <p:nvPr/>
          </p:nvSpPr>
          <p:spPr>
            <a:xfrm>
              <a:off x="8822531" y="0"/>
              <a:ext cx="1518048" cy="910829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1" name="Oval"/>
            <p:cNvSpPr/>
            <p:nvPr/>
          </p:nvSpPr>
          <p:spPr>
            <a:xfrm>
              <a:off x="0" y="0"/>
              <a:ext cx="1518047" cy="910829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335" name="Group"/>
          <p:cNvGrpSpPr/>
          <p:nvPr/>
        </p:nvGrpSpPr>
        <p:grpSpPr>
          <a:xfrm>
            <a:off x="3195015" y="6807517"/>
            <a:ext cx="9590485" cy="1518047"/>
            <a:chOff x="0" y="0"/>
            <a:chExt cx="9590484" cy="1518046"/>
          </a:xfrm>
        </p:grpSpPr>
        <p:sp>
          <p:nvSpPr>
            <p:cNvPr id="333" name="Oval"/>
            <p:cNvSpPr/>
            <p:nvPr/>
          </p:nvSpPr>
          <p:spPr>
            <a:xfrm rot="16200000">
              <a:off x="-303610" y="303609"/>
              <a:ext cx="1518048" cy="910829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4" name="Oval"/>
            <p:cNvSpPr/>
            <p:nvPr/>
          </p:nvSpPr>
          <p:spPr>
            <a:xfrm rot="16200000">
              <a:off x="8376046" y="303609"/>
              <a:ext cx="1518048" cy="910829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336" name="How are these plots similar?"/>
          <p:cNvSpPr/>
          <p:nvPr/>
        </p:nvSpPr>
        <p:spPr>
          <a:xfrm>
            <a:off x="4298047" y="630797"/>
            <a:ext cx="5416746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How are these plots similar?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357422 0.000000" pathEditMode="relative">
                                      <p:cBhvr>
                                        <p:cTn id="34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" grpId="8" animBg="1" advAuto="0"/>
      <p:bldP spid="326" grpId="1" animBg="1" advAuto="0"/>
      <p:bldP spid="327" grpId="3" animBg="1" advAuto="0"/>
      <p:bldP spid="328" grpId="6" animBg="1" advAuto="0"/>
      <p:bldP spid="329" grpId="10" animBg="1" advAuto="0"/>
      <p:bldP spid="332" grpId="2" animBg="1" advAuto="0"/>
      <p:bldP spid="332" grpId="4" animBg="1" advAuto="0"/>
      <p:bldP spid="335" grpId="5" animBg="1" advAuto="0"/>
      <p:bldP spid="335" grpId="7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Different: geometric object (geom),…"/>
          <p:cNvSpPr txBox="1"/>
          <p:nvPr/>
        </p:nvSpPr>
        <p:spPr>
          <a:xfrm>
            <a:off x="11017421" y="797408"/>
            <a:ext cx="11034421" cy="176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Different: geometric object (geom),</a:t>
            </a:r>
          </a:p>
          <a:p>
            <a:pPr algn="l">
              <a:defRPr sz="4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e.g. the visual object used to represent the data</a:t>
            </a:r>
          </a:p>
        </p:txBody>
      </p:sp>
      <p:pic>
        <p:nvPicPr>
          <p:cNvPr id="339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341" name="hwy1.png" descr="hwy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5015" y="2762368"/>
            <a:ext cx="9286876" cy="10218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hwy2.png" descr="hwy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902109" y="2762368"/>
            <a:ext cx="9286876" cy="10218303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How are these plots different?"/>
          <p:cNvSpPr/>
          <p:nvPr/>
        </p:nvSpPr>
        <p:spPr>
          <a:xfrm>
            <a:off x="4298047" y="630797"/>
            <a:ext cx="5416746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How are these plots different?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1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47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8" name="geoms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geoms</a:t>
            </a:r>
          </a:p>
        </p:txBody>
      </p:sp>
      <p:grpSp>
        <p:nvGrpSpPr>
          <p:cNvPr id="351" name="Group"/>
          <p:cNvGrpSpPr/>
          <p:nvPr/>
        </p:nvGrpSpPr>
        <p:grpSpPr>
          <a:xfrm>
            <a:off x="1200604" y="5221893"/>
            <a:ext cx="21982792" cy="3111885"/>
            <a:chOff x="0" y="0"/>
            <a:chExt cx="21982791" cy="3111883"/>
          </a:xfrm>
        </p:grpSpPr>
        <p:sp>
          <p:nvSpPr>
            <p:cNvPr id="349" name="Rectangle"/>
            <p:cNvSpPr/>
            <p:nvPr/>
          </p:nvSpPr>
          <p:spPr>
            <a:xfrm>
              <a:off x="0" y="0"/>
              <a:ext cx="21982792" cy="3111884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0" name="ggplot(data = &lt;DATA&gt;) +…"/>
            <p:cNvSpPr txBox="1"/>
            <p:nvPr/>
          </p:nvSpPr>
          <p:spPr>
            <a:xfrm>
              <a:off x="186254" y="319883"/>
              <a:ext cx="21610282" cy="2668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6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ggplot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(data = </a:t>
              </a: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&lt;DATA&gt;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 +</a:t>
              </a:r>
            </a:p>
            <a:p>
              <a:pPr algn="l">
                <a:spcBef>
                  <a:spcPts val="1500"/>
                </a:spcBef>
                <a:defRPr sz="6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&lt;GEOM_FUNCTION&gt;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(mapping =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&lt;MAPPINGS&gt;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))</a:t>
              </a:r>
            </a:p>
          </p:txBody>
        </p:sp>
      </p:grp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55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6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7" name="geom_ functions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geom_ functions</a:t>
            </a:r>
          </a:p>
        </p:txBody>
      </p:sp>
      <p:sp>
        <p:nvSpPr>
          <p:cNvPr id="358" name="Each requires a mapping argument."/>
          <p:cNvSpPr txBox="1"/>
          <p:nvPr/>
        </p:nvSpPr>
        <p:spPr>
          <a:xfrm>
            <a:off x="1884620" y="3279510"/>
            <a:ext cx="9329716" cy="4507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41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Each requires a mapping argument.</a:t>
            </a:r>
          </a:p>
        </p:txBody>
      </p:sp>
      <p:grpSp>
        <p:nvGrpSpPr>
          <p:cNvPr id="363" name="Group"/>
          <p:cNvGrpSpPr/>
          <p:nvPr/>
        </p:nvGrpSpPr>
        <p:grpSpPr>
          <a:xfrm>
            <a:off x="5789764" y="3032655"/>
            <a:ext cx="15515970" cy="10303886"/>
            <a:chOff x="0" y="0"/>
            <a:chExt cx="15515968" cy="10303884"/>
          </a:xfrm>
        </p:grpSpPr>
        <p:pic>
          <p:nvPicPr>
            <p:cNvPr id="359" name="ggplot2-cheatsheet.png" descr="ggplot2-cheatsheet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/>
            <a:stretch>
              <a:fillRect/>
            </a:stretch>
          </p:blipFill>
          <p:spPr>
            <a:xfrm>
              <a:off x="0" y="4486064"/>
              <a:ext cx="3767822" cy="2911499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360" name="Shape"/>
            <p:cNvSpPr/>
            <p:nvPr/>
          </p:nvSpPr>
          <p:spPr>
            <a:xfrm flipH="1">
              <a:off x="973857" y="0"/>
              <a:ext cx="4375385" cy="10303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9598"/>
                  </a:lnTo>
                  <a:lnTo>
                    <a:pt x="21518" y="15279"/>
                  </a:lnTo>
                  <a:lnTo>
                    <a:pt x="104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3894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1" name="Rectangle"/>
            <p:cNvSpPr/>
            <p:nvPr/>
          </p:nvSpPr>
          <p:spPr>
            <a:xfrm>
              <a:off x="1002443" y="4552882"/>
              <a:ext cx="2712949" cy="2777707"/>
            </a:xfrm>
            <a:prstGeom prst="rect">
              <a:avLst/>
            </a:prstGeom>
            <a:solidFill>
              <a:srgbClr val="53585F">
                <a:alpha val="6077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pic>
          <p:nvPicPr>
            <p:cNvPr id="362" name="ggplot2-cheatsheet copy.pdf" descr="ggplot2-cheatsheet copy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298829" y="18227"/>
              <a:ext cx="10217140" cy="10285658"/>
            </a:xfrm>
            <a:prstGeom prst="rect">
              <a:avLst/>
            </a:prstGeom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Your Turn 3"/>
          <p:cNvSpPr txBox="1">
            <a:spLocks noGrp="1"/>
          </p:cNvSpPr>
          <p:nvPr>
            <p:ph type="title" idx="4294967295"/>
          </p:nvPr>
        </p:nvSpPr>
        <p:spPr>
          <a:xfrm>
            <a:off x="4833937" y="650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3</a:t>
            </a:r>
          </a:p>
        </p:txBody>
      </p:sp>
      <p:sp>
        <p:nvSpPr>
          <p:cNvPr id="370" name="With your partner, decide how to replace this scatterplot with one that draws boxplots? Use the cheatsheet. Try your best guess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554623"/>
            <a:ext cx="21493548" cy="2501547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>
            <a:lvl1pPr marL="0" indent="0" defTabSz="578358">
              <a:spcBef>
                <a:spcPts val="2300"/>
              </a:spcBef>
              <a:buSzTx/>
              <a:buNone/>
              <a:defRPr sz="59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D</a:t>
            </a:r>
            <a:r>
              <a:rPr dirty="0" err="1"/>
              <a:t>ecide</a:t>
            </a:r>
            <a:r>
              <a:rPr dirty="0"/>
              <a:t> how to replace this scatterplot with one that draws boxplots? Use the </a:t>
            </a:r>
            <a:r>
              <a:rPr dirty="0" err="1"/>
              <a:t>cheatsheet</a:t>
            </a:r>
            <a:r>
              <a:rPr dirty="0"/>
              <a:t>. Try your best guess.</a:t>
            </a:r>
          </a:p>
        </p:txBody>
      </p:sp>
      <p:pic>
        <p:nvPicPr>
          <p:cNvPr id="372" name="mpg-class-hwy.pdf" descr="mpg-class-hwy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09652" y="5060553"/>
            <a:ext cx="8620126" cy="64650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boxplot.png" descr="boxplo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48269" y="5059417"/>
            <a:ext cx="8626079" cy="6467366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ggplot(mpg) + geom_point(aes(class, hwy))"/>
          <p:cNvSpPr txBox="1"/>
          <p:nvPr/>
        </p:nvSpPr>
        <p:spPr>
          <a:xfrm>
            <a:off x="1403658" y="11855176"/>
            <a:ext cx="17618079" cy="940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(class,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65BF96-5EC7-479A-BD76-4EAB246E38A8}"/>
              </a:ext>
            </a:extLst>
          </p:cNvPr>
          <p:cNvSpPr txBox="1"/>
          <p:nvPr/>
        </p:nvSpPr>
        <p:spPr>
          <a:xfrm>
            <a:off x="19938755" y="11766997"/>
            <a:ext cx="3145092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2 minutes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boxplot.png" descr="box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28404" y="330200"/>
            <a:ext cx="14127192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379" name="ggplot(data = mpg) +…"/>
          <p:cNvSpPr txBox="1"/>
          <p:nvPr/>
        </p:nvSpPr>
        <p:spPr>
          <a:xfrm>
            <a:off x="1996927" y="11010425"/>
            <a:ext cx="203901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geom_boxplot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class, y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Your Turn 4"/>
          <p:cNvSpPr txBox="1">
            <a:spLocks noGrp="1"/>
          </p:cNvSpPr>
          <p:nvPr>
            <p:ph type="title" idx="4294967295"/>
          </p:nvPr>
        </p:nvSpPr>
        <p:spPr>
          <a:xfrm>
            <a:off x="4833937" y="650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4</a:t>
            </a:r>
          </a:p>
        </p:txBody>
      </p:sp>
      <p:sp>
        <p:nvSpPr>
          <p:cNvPr id="382" name="With your partner,  make the histogram of hwy below. Use the cheatsheet. Hint: do not supply a y variable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5546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M</a:t>
            </a:r>
            <a:r>
              <a:rPr dirty="0" err="1"/>
              <a:t>ake</a:t>
            </a:r>
            <a:r>
              <a:rPr dirty="0"/>
              <a:t> the histogram of </a:t>
            </a:r>
            <a:r>
              <a:rPr b="1" dirty="0" err="1"/>
              <a:t>hwy</a:t>
            </a:r>
            <a:r>
              <a:rPr dirty="0"/>
              <a:t> below. Use the </a:t>
            </a:r>
            <a:r>
              <a:rPr dirty="0" err="1"/>
              <a:t>cheatsheet</a:t>
            </a:r>
            <a:r>
              <a:rPr dirty="0"/>
              <a:t>. Hint: do not supply a </a:t>
            </a:r>
            <a:r>
              <a:rPr b="1" dirty="0"/>
              <a:t>y</a:t>
            </a:r>
            <a:r>
              <a:rPr dirty="0"/>
              <a:t> variable.</a:t>
            </a:r>
          </a:p>
        </p:txBody>
      </p:sp>
      <p:pic>
        <p:nvPicPr>
          <p:cNvPr id="384" name="Rplot12.pdf" descr="Rplot1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51822" y="5047003"/>
            <a:ext cx="12480356" cy="7918406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6245F5-DB6F-49C7-89C0-D490C867672E}"/>
              </a:ext>
            </a:extLst>
          </p:cNvPr>
          <p:cNvSpPr txBox="1"/>
          <p:nvPr/>
        </p:nvSpPr>
        <p:spPr>
          <a:xfrm>
            <a:off x="19938755" y="11766997"/>
            <a:ext cx="3145091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2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 minutes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Rplot15.pdf" descr="Rplot1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389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geom_histogram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93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geom_histogram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binwidth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2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394" name="Rplot12.pdf" descr="Rplot12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28717" y="652629"/>
            <a:ext cx="16326566" cy="10358709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?"/>
          <p:cNvSpPr/>
          <p:nvPr/>
        </p:nvSpPr>
        <p:spPr>
          <a:xfrm>
            <a:off x="2602392" y="4428109"/>
            <a:ext cx="1401413" cy="19449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686"/>
                </a:moveTo>
                <a:lnTo>
                  <a:pt x="0" y="3914"/>
                </a:lnTo>
                <a:cubicBezTo>
                  <a:pt x="0" y="1753"/>
                  <a:pt x="2432" y="0"/>
                  <a:pt x="5433" y="0"/>
                </a:cubicBezTo>
                <a:lnTo>
                  <a:pt x="16167" y="0"/>
                </a:lnTo>
                <a:cubicBezTo>
                  <a:pt x="19168" y="0"/>
                  <a:pt x="21600" y="1753"/>
                  <a:pt x="21600" y="3914"/>
                </a:cubicBezTo>
                <a:lnTo>
                  <a:pt x="21600" y="17686"/>
                </a:lnTo>
                <a:cubicBezTo>
                  <a:pt x="21600" y="19847"/>
                  <a:pt x="19168" y="21600"/>
                  <a:pt x="16167" y="21600"/>
                </a:cubicBezTo>
                <a:lnTo>
                  <a:pt x="5433" y="21600"/>
                </a:lnTo>
                <a:cubicBezTo>
                  <a:pt x="2432" y="21600"/>
                  <a:pt x="0" y="19847"/>
                  <a:pt x="0" y="17686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96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5" grpId="1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Rplot13.pdf" descr="Rplot13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49950" y="5045814"/>
            <a:ext cx="12484100" cy="7920784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Your Turn 5"/>
          <p:cNvSpPr txBox="1">
            <a:spLocks noGrp="1"/>
          </p:cNvSpPr>
          <p:nvPr>
            <p:ph type="title" idx="4294967295"/>
          </p:nvPr>
        </p:nvSpPr>
        <p:spPr>
          <a:xfrm>
            <a:off x="4833937" y="650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5</a:t>
            </a:r>
          </a:p>
        </p:txBody>
      </p:sp>
      <p:sp>
        <p:nvSpPr>
          <p:cNvPr id="399" name="With your partner,  make the density plot of hwy colored by class below. Use the cheatsheet. Try your best guess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5546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M</a:t>
            </a:r>
            <a:r>
              <a:rPr dirty="0" err="1"/>
              <a:t>ake</a:t>
            </a:r>
            <a:r>
              <a:rPr dirty="0"/>
              <a:t> the density plot of </a:t>
            </a:r>
            <a:r>
              <a:rPr b="1" dirty="0" err="1"/>
              <a:t>hwy</a:t>
            </a:r>
            <a:r>
              <a:rPr dirty="0"/>
              <a:t> colored by </a:t>
            </a:r>
            <a:r>
              <a:rPr b="1" dirty="0"/>
              <a:t>class</a:t>
            </a:r>
            <a:r>
              <a:rPr dirty="0"/>
              <a:t> below. Use the </a:t>
            </a:r>
            <a:r>
              <a:rPr dirty="0" err="1"/>
              <a:t>cheatsheet</a:t>
            </a:r>
            <a:r>
              <a:rPr dirty="0"/>
              <a:t>. Try your best guess.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6A8989-9A52-4894-9576-E62BADA0B528}"/>
              </a:ext>
            </a:extLst>
          </p:cNvPr>
          <p:cNvSpPr txBox="1"/>
          <p:nvPr/>
        </p:nvSpPr>
        <p:spPr>
          <a:xfrm>
            <a:off x="19938755" y="11766997"/>
            <a:ext cx="3145092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2 minutes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17" name="Screen Shot 2017-07-19 at 2.56.48 PM.png" descr="Screen Shot 2017-07-19 at 2.56.4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02843" y="4099701"/>
            <a:ext cx="7095524" cy="911267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18" name="Setup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Setup</a:t>
            </a:r>
          </a:p>
        </p:txBody>
      </p:sp>
      <p:sp>
        <p:nvSpPr>
          <p:cNvPr id="119" name="The setup chunk is always run once before anything else"/>
          <p:cNvSpPr txBox="1"/>
          <p:nvPr/>
        </p:nvSpPr>
        <p:spPr>
          <a:xfrm>
            <a:off x="3199300" y="2425100"/>
            <a:ext cx="18020166" cy="1882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The setup chunk is always run once before anything else</a:t>
            </a:r>
          </a:p>
        </p:txBody>
      </p:sp>
      <p:grpSp>
        <p:nvGrpSpPr>
          <p:cNvPr id="125" name="Group"/>
          <p:cNvGrpSpPr/>
          <p:nvPr/>
        </p:nvGrpSpPr>
        <p:grpSpPr>
          <a:xfrm>
            <a:off x="5358241" y="5007088"/>
            <a:ext cx="9761202" cy="1779511"/>
            <a:chOff x="0" y="0"/>
            <a:chExt cx="9761201" cy="1779510"/>
          </a:xfrm>
        </p:grpSpPr>
        <p:grpSp>
          <p:nvGrpSpPr>
            <p:cNvPr id="123" name="Group"/>
            <p:cNvGrpSpPr/>
            <p:nvPr/>
          </p:nvGrpSpPr>
          <p:grpSpPr>
            <a:xfrm>
              <a:off x="0" y="0"/>
              <a:ext cx="9761202" cy="1779511"/>
              <a:chOff x="630790" y="-21535"/>
              <a:chExt cx="9761201" cy="1779510"/>
            </a:xfrm>
          </p:grpSpPr>
          <p:sp>
            <p:nvSpPr>
              <p:cNvPr id="120" name="Shape"/>
              <p:cNvSpPr/>
              <p:nvPr/>
            </p:nvSpPr>
            <p:spPr>
              <a:xfrm>
                <a:off x="630790" y="-21536"/>
                <a:ext cx="2937274" cy="17795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8333"/>
                    </a:moveTo>
                    <a:lnTo>
                      <a:pt x="21600" y="0"/>
                    </a:lnTo>
                    <a:lnTo>
                      <a:pt x="21510" y="21600"/>
                    </a:lnTo>
                    <a:lnTo>
                      <a:pt x="13" y="15165"/>
                    </a:lnTo>
                    <a:lnTo>
                      <a:pt x="0" y="8333"/>
                    </a:lnTo>
                    <a:close/>
                  </a:path>
                </a:pathLst>
              </a:custGeom>
              <a:solidFill>
                <a:srgbClr val="000000">
                  <a:alpha val="33169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1" name="Rectangle"/>
              <p:cNvSpPr/>
              <p:nvPr/>
            </p:nvSpPr>
            <p:spPr>
              <a:xfrm>
                <a:off x="632849" y="661638"/>
                <a:ext cx="2972295" cy="576926"/>
              </a:xfrm>
              <a:prstGeom prst="rect">
                <a:avLst/>
              </a:prstGeom>
              <a:solidFill>
                <a:srgbClr val="000000">
                  <a:alpha val="1393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122" name="Screen Shot 2017-07-14 at 3.44.41 PM.png" descr="Screen Shot 2017-07-14 at 3.44.41 PM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r="65915" b="86395"/>
              <a:stretch>
                <a:fillRect/>
              </a:stretch>
            </p:blipFill>
            <p:spPr>
              <a:xfrm>
                <a:off x="3569501" y="4503"/>
                <a:ext cx="6822492" cy="1306442"/>
              </a:xfrm>
              <a:prstGeom prst="rect">
                <a:avLst/>
              </a:prstGeom>
              <a:ln w="508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blurRad="165100" dist="63500" dir="5400000" rotWithShape="0">
                  <a:srgbClr val="000000">
                    <a:alpha val="50000"/>
                  </a:srgbClr>
                </a:outerShdw>
              </a:effectLst>
            </p:spPr>
          </p:pic>
        </p:grpSp>
        <p:pic>
          <p:nvPicPr>
            <p:cNvPr id="124" name="Screen Shot 2017-07-19 at 2.56.48 PM.png" descr="Screen Shot 2017-07-19 at 2.56.48 PM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9239" t="17718" r="57616" b="75739"/>
            <a:stretch>
              <a:fillRect/>
            </a:stretch>
          </p:blipFill>
          <p:spPr>
            <a:xfrm>
              <a:off x="2931818" y="31740"/>
              <a:ext cx="6823468" cy="1729584"/>
            </a:xfrm>
            <a:prstGeom prst="rect">
              <a:avLst/>
            </a:prstGeom>
            <a:ln w="50800" cap="flat">
              <a:solidFill>
                <a:srgbClr val="000000"/>
              </a:solidFill>
              <a:prstDash val="solid"/>
              <a:miter lim="400000"/>
            </a:ln>
            <a:effectLst>
              <a:outerShdw blurRad="165100" dist="63500" dir="5400000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0181224E-462D-4E11-B385-33011FC2C35F}"/>
              </a:ext>
            </a:extLst>
          </p:cNvPr>
          <p:cNvSpPr/>
          <p:nvPr/>
        </p:nvSpPr>
        <p:spPr>
          <a:xfrm>
            <a:off x="16142677" y="4794210"/>
            <a:ext cx="7596554" cy="1806263"/>
          </a:xfrm>
          <a:prstGeom prst="wedgeRectCallout">
            <a:avLst>
              <a:gd name="adj1" fmla="val -111111"/>
              <a:gd name="adj2" fmla="val -23171"/>
            </a:avLst>
          </a:prstGeom>
          <a:solidFill>
            <a:schemeClr val="tx1">
              <a:lumMod val="65000"/>
              <a:lumOff val="35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chunk labels are optional,</a:t>
            </a:r>
          </a:p>
          <a:p>
            <a:r>
              <a:rPr lang="en-GB" sz="5400" dirty="0">
                <a:solidFill>
                  <a:schemeClr val="bg1"/>
                </a:solidFill>
              </a:rPr>
              <a:t>the setup label is special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Rplot16.pdf" descr="Rplot16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05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geom_density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Rplot13.pdf" descr="Rplot13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10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geom_density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class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Rplot17.pdf" descr="Rplot17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3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15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geom_density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group =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class))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Rplot14.pdf" descr="Rplot14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49950" y="5045814"/>
            <a:ext cx="12484100" cy="7920784"/>
          </a:xfrm>
          <a:prstGeom prst="rect">
            <a:avLst/>
          </a:prstGeom>
          <a:ln w="12700">
            <a:miter lim="400000"/>
          </a:ln>
        </p:spPr>
      </p:pic>
      <p:sp>
        <p:nvSpPr>
          <p:cNvPr id="418" name="Your Turn 6"/>
          <p:cNvSpPr txBox="1">
            <a:spLocks noGrp="1"/>
          </p:cNvSpPr>
          <p:nvPr>
            <p:ph type="title" idx="4294967295"/>
          </p:nvPr>
        </p:nvSpPr>
        <p:spPr>
          <a:xfrm>
            <a:off x="4833937" y="650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6</a:t>
            </a:r>
          </a:p>
        </p:txBody>
      </p:sp>
      <p:sp>
        <p:nvSpPr>
          <p:cNvPr id="419" name="With your partner, make the bar chart of hwy colored by class below. Use the cheatsheet. Try your best guess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5546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M</a:t>
            </a:r>
            <a:r>
              <a:rPr dirty="0" err="1"/>
              <a:t>ake</a:t>
            </a:r>
            <a:r>
              <a:rPr dirty="0"/>
              <a:t> the bar chart of </a:t>
            </a:r>
            <a:r>
              <a:rPr b="1" dirty="0" err="1"/>
              <a:t>hwy</a:t>
            </a:r>
            <a:r>
              <a:rPr dirty="0"/>
              <a:t> colored by </a:t>
            </a:r>
            <a:r>
              <a:rPr b="1" dirty="0"/>
              <a:t>class</a:t>
            </a:r>
            <a:r>
              <a:rPr dirty="0"/>
              <a:t> below. Use the </a:t>
            </a:r>
            <a:r>
              <a:rPr dirty="0" err="1"/>
              <a:t>cheatsheet</a:t>
            </a:r>
            <a:r>
              <a:rPr dirty="0"/>
              <a:t>. Try your best guess.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F9E043-DB56-4583-AF64-8190A9B3A42C}"/>
              </a:ext>
            </a:extLst>
          </p:cNvPr>
          <p:cNvSpPr txBox="1"/>
          <p:nvPr/>
        </p:nvSpPr>
        <p:spPr>
          <a:xfrm>
            <a:off x="19938755" y="11766997"/>
            <a:ext cx="3145092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2 minutes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Rplot19.pdf" descr="Rplot19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25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class,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color =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class))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Rplot14.pdf" descr="Rplot14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30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class,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fill =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class))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Your Turn 7"/>
          <p:cNvSpPr txBox="1">
            <a:spLocks noGrp="1"/>
          </p:cNvSpPr>
          <p:nvPr>
            <p:ph type="title" idx="4294967295"/>
          </p:nvPr>
        </p:nvSpPr>
        <p:spPr>
          <a:xfrm>
            <a:off x="4833937" y="753632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7</a:t>
            </a:r>
          </a:p>
        </p:txBody>
      </p:sp>
      <p:sp>
        <p:nvSpPr>
          <p:cNvPr id="433" name="With your partner,  predict what this code will do.…"/>
          <p:cNvSpPr txBox="1">
            <a:spLocks noGrp="1"/>
          </p:cNvSpPr>
          <p:nvPr>
            <p:ph type="body" sz="quarter" idx="4294967295"/>
          </p:nvPr>
        </p:nvSpPr>
        <p:spPr>
          <a:xfrm>
            <a:off x="4008073" y="3718027"/>
            <a:ext cx="16985813" cy="2539797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Take a moment to p</a:t>
            </a:r>
            <a:r>
              <a:rPr dirty="0" err="1"/>
              <a:t>redict</a:t>
            </a:r>
            <a:r>
              <a:rPr dirty="0"/>
              <a:t> what this code will do.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Then run it.</a:t>
            </a:r>
          </a:p>
        </p:txBody>
      </p:sp>
      <p:sp>
        <p:nvSpPr>
          <p:cNvPr id="435" name="ggplot(mpg) +…"/>
          <p:cNvSpPr txBox="1"/>
          <p:nvPr/>
        </p:nvSpPr>
        <p:spPr>
          <a:xfrm>
            <a:off x="4626240" y="6674445"/>
            <a:ext cx="15749480" cy="3313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ggplot(mpg) + 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geom_point(aes(displ, hwy)) +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geom_smooth(aes(displ, hwy))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6D0BBE-B96F-4C62-985D-E0FE8A4752AE}"/>
              </a:ext>
            </a:extLst>
          </p:cNvPr>
          <p:cNvSpPr txBox="1"/>
          <p:nvPr/>
        </p:nvSpPr>
        <p:spPr>
          <a:xfrm>
            <a:off x="19938755" y="11766997"/>
            <a:ext cx="3145092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3 minutes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Rplot02.png" descr="Rplot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5212" y="330200"/>
            <a:ext cx="19133576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8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3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40" name="ggplot(data = mpg) +…"/>
          <p:cNvSpPr txBox="1"/>
          <p:nvPr/>
        </p:nvSpPr>
        <p:spPr>
          <a:xfrm>
            <a:off x="3332003" y="10613287"/>
            <a:ext cx="17719993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441" name="Each new geom adds a new layer"/>
          <p:cNvSpPr/>
          <p:nvPr/>
        </p:nvSpPr>
        <p:spPr>
          <a:xfrm>
            <a:off x="10115067" y="1058170"/>
            <a:ext cx="5416746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Each new geom adds a new layer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Rplot02.png" descr="Rplot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5212" y="330200"/>
            <a:ext cx="19133576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4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46" name="ggplot(data = mpg) +…"/>
          <p:cNvSpPr txBox="1"/>
          <p:nvPr/>
        </p:nvSpPr>
        <p:spPr>
          <a:xfrm>
            <a:off x="3332003" y="10613287"/>
            <a:ext cx="17719993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47" name="Each new geom adds a new layer"/>
          <p:cNvSpPr/>
          <p:nvPr/>
        </p:nvSpPr>
        <p:spPr>
          <a:xfrm>
            <a:off x="10115067" y="1058170"/>
            <a:ext cx="5416746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Each new geom adds a new layer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lobal vs. local"/>
          <p:cNvSpPr txBox="1"/>
          <p:nvPr/>
        </p:nvSpPr>
        <p:spPr>
          <a:xfrm>
            <a:off x="2729252" y="5206999"/>
            <a:ext cx="18925494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global vs. local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0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1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2" name="Fuel economy data for 38 models of car."/>
          <p:cNvSpPr txBox="1"/>
          <p:nvPr/>
        </p:nvSpPr>
        <p:spPr>
          <a:xfrm>
            <a:off x="4987026" y="3614010"/>
            <a:ext cx="14409947" cy="4777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4100"/>
              </a:spcBef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Fuel economy data for 38 models of car.</a:t>
            </a:r>
          </a:p>
        </p:txBody>
      </p:sp>
      <p:sp>
        <p:nvSpPr>
          <p:cNvPr id="133" name="mpg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mpg</a:t>
            </a:r>
          </a:p>
        </p:txBody>
      </p:sp>
      <p:sp>
        <p:nvSpPr>
          <p:cNvPr id="134" name="Rectangle"/>
          <p:cNvSpPr/>
          <p:nvPr/>
        </p:nvSpPr>
        <p:spPr>
          <a:xfrm>
            <a:off x="5029176" y="5851095"/>
            <a:ext cx="14197175" cy="14999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5" name="mpg"/>
          <p:cNvSpPr txBox="1"/>
          <p:nvPr/>
        </p:nvSpPr>
        <p:spPr>
          <a:xfrm>
            <a:off x="5393895" y="6165388"/>
            <a:ext cx="13276433" cy="1512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mpg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Rplot02.png" descr="Rplot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5212" y="330200"/>
            <a:ext cx="19133576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54" name="ggplot(data = mpg, mapping = aes(x = displ, y = hwy)) +…"/>
          <p:cNvSpPr txBox="1"/>
          <p:nvPr/>
        </p:nvSpPr>
        <p:spPr>
          <a:xfrm>
            <a:off x="2455369" y="10613287"/>
            <a:ext cx="19473261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mpg,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E451B45B-F173-4FFA-A3AB-7ED7DFD94F68}"/>
              </a:ext>
            </a:extLst>
          </p:cNvPr>
          <p:cNvSpPr/>
          <p:nvPr/>
        </p:nvSpPr>
        <p:spPr>
          <a:xfrm>
            <a:off x="17308265" y="2664267"/>
            <a:ext cx="6682154" cy="3837220"/>
          </a:xfrm>
          <a:prstGeom prst="wedgeRoundRectCallout">
            <a:avLst>
              <a:gd name="adj1" fmla="val -8934"/>
              <a:gd name="adj2" fmla="val 158855"/>
              <a:gd name="adj3" fmla="val 16667"/>
            </a:avLst>
          </a:prstGeom>
          <a:solidFill>
            <a:srgbClr val="5695CF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Mappings (and data) that appear in </a:t>
            </a:r>
            <a:r>
              <a:rPr lang="en-GB" sz="5400" dirty="0" err="1">
                <a:solidFill>
                  <a:schemeClr val="bg1"/>
                </a:solidFill>
              </a:rPr>
              <a:t>ggplot</a:t>
            </a:r>
            <a:r>
              <a:rPr lang="en-GB" sz="5400" dirty="0">
                <a:solidFill>
                  <a:schemeClr val="bg1"/>
                </a:solidFill>
              </a:rPr>
              <a:t>() will apply globally to every layer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Rplot01.png" descr="Rplot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5212" y="330200"/>
            <a:ext cx="19133576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5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60" name="ggplot(data = mpg, mapping = aes(x = displ, y = hwy)) +…"/>
          <p:cNvSpPr txBox="1"/>
          <p:nvPr/>
        </p:nvSpPr>
        <p:spPr>
          <a:xfrm>
            <a:off x="2536329" y="10681086"/>
            <a:ext cx="19473261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mpg,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dirty="0" err="1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(color = </a:t>
            </a:r>
            <a:r>
              <a:rPr dirty="0" err="1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drv</a:t>
            </a:r>
            <a:r>
              <a:rPr dirty="0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E92BFCE0-8ADF-4539-8BC5-08AB7603E058}"/>
              </a:ext>
            </a:extLst>
          </p:cNvPr>
          <p:cNvSpPr/>
          <p:nvPr/>
        </p:nvSpPr>
        <p:spPr>
          <a:xfrm>
            <a:off x="13965801" y="484106"/>
            <a:ext cx="7877908" cy="5676021"/>
          </a:xfrm>
          <a:prstGeom prst="wedgeRoundRectCallout">
            <a:avLst>
              <a:gd name="adj1" fmla="val -29413"/>
              <a:gd name="adj2" fmla="val 145151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Mappings (and data) that appear in a </a:t>
            </a:r>
            <a:r>
              <a:rPr lang="en-GB" sz="5400" dirty="0" err="1">
                <a:solidFill>
                  <a:schemeClr val="bg1"/>
                </a:solidFill>
              </a:rPr>
              <a:t>geom</a:t>
            </a:r>
            <a:r>
              <a:rPr lang="en-GB" sz="5400" dirty="0">
                <a:solidFill>
                  <a:schemeClr val="bg1"/>
                </a:solidFill>
              </a:rPr>
              <a:t>_ function will add to or override the global mappings for that layer only</a:t>
            </a:r>
            <a:endParaRPr kumimoji="0" lang="en-GB" sz="5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5212" y="330200"/>
            <a:ext cx="19133576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4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66" name="ggplot(data = mpg, mapping = aes(x = displ, y = hwy)) +…"/>
          <p:cNvSpPr txBox="1"/>
          <p:nvPr/>
        </p:nvSpPr>
        <p:spPr>
          <a:xfrm>
            <a:off x="2455369" y="10613287"/>
            <a:ext cx="19473261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mpg,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dirty="0" err="1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(color = </a:t>
            </a:r>
            <a:r>
              <a:rPr dirty="0" err="1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drv</a:t>
            </a:r>
            <a:r>
              <a:rPr dirty="0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= filter(mpg, </a:t>
            </a:r>
            <a:r>
              <a:rPr dirty="0" err="1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drv</a:t>
            </a:r>
            <a:r>
              <a:rPr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"f")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B7E2D6C5-70BC-4317-881A-CAC166FD1D7B}"/>
              </a:ext>
            </a:extLst>
          </p:cNvPr>
          <p:cNvSpPr/>
          <p:nvPr/>
        </p:nvSpPr>
        <p:spPr>
          <a:xfrm>
            <a:off x="14331462" y="7097530"/>
            <a:ext cx="8119401" cy="1998418"/>
          </a:xfrm>
          <a:prstGeom prst="wedgeRoundRectCallout">
            <a:avLst>
              <a:gd name="adj1" fmla="val -42378"/>
              <a:gd name="adj2" fmla="val 215684"/>
              <a:gd name="adj3" fmla="val 16667"/>
            </a:avLst>
          </a:prstGeom>
          <a:solidFill>
            <a:srgbClr val="EC5C57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data can also be set locally or globally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aving…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/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Saving</a:t>
            </a:r>
          </a:p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graphs</a:t>
            </a:r>
          </a:p>
        </p:txBody>
      </p:sp>
      <p:pic>
        <p:nvPicPr>
          <p:cNvPr id="470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Screen Shot 2017-06-27 at 4.08.30 PM.png" descr="Screen Shot 2017-06-27 at 4.08.3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5339" y="3583820"/>
            <a:ext cx="15753322" cy="10289147"/>
          </a:xfrm>
          <a:prstGeom prst="rect">
            <a:avLst/>
          </a:prstGeom>
          <a:ln w="12700">
            <a:miter lim="400000"/>
          </a:ln>
        </p:spPr>
      </p:pic>
      <p:pic>
        <p:nvPicPr>
          <p:cNvPr id="473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75" name="Manually saving plots"/>
          <p:cNvSpPr txBox="1"/>
          <p:nvPr/>
        </p:nvSpPr>
        <p:spPr>
          <a:xfrm>
            <a:off x="4007752" y="244071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Manually saving plots</a:t>
            </a:r>
          </a:p>
        </p:txBody>
      </p:sp>
      <p:sp>
        <p:nvSpPr>
          <p:cNvPr id="476" name="Save plots manually with the export menu"/>
          <p:cNvSpPr txBox="1"/>
          <p:nvPr/>
        </p:nvSpPr>
        <p:spPr>
          <a:xfrm>
            <a:off x="4315339" y="2659837"/>
            <a:ext cx="16069285" cy="1229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4100"/>
              </a:spcBef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Save plots manually with the export menu</a:t>
            </a:r>
          </a:p>
        </p:txBody>
      </p:sp>
      <p:sp>
        <p:nvSpPr>
          <p:cNvPr id="477" name="Line"/>
          <p:cNvSpPr/>
          <p:nvPr/>
        </p:nvSpPr>
        <p:spPr>
          <a:xfrm>
            <a:off x="14513715" y="3326975"/>
            <a:ext cx="6720943" cy="4703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5" h="21430" extrusionOk="0">
                <a:moveTo>
                  <a:pt x="17606" y="25"/>
                </a:moveTo>
                <a:cubicBezTo>
                  <a:pt x="18865" y="-170"/>
                  <a:pt x="20077" y="807"/>
                  <a:pt x="20636" y="2464"/>
                </a:cubicBezTo>
                <a:cubicBezTo>
                  <a:pt x="21600" y="5317"/>
                  <a:pt x="20501" y="8456"/>
                  <a:pt x="18793" y="10475"/>
                </a:cubicBezTo>
                <a:cubicBezTo>
                  <a:pt x="15585" y="14267"/>
                  <a:pt x="11184" y="14146"/>
                  <a:pt x="7265" y="15759"/>
                </a:cubicBezTo>
                <a:cubicBezTo>
                  <a:pt x="4592" y="16859"/>
                  <a:pt x="2113" y="18793"/>
                  <a:pt x="0" y="21430"/>
                </a:cubicBezTo>
              </a:path>
            </a:pathLst>
          </a:cu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06" name="Saving plots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Saving plots</a:t>
            </a:r>
          </a:p>
        </p:txBody>
      </p:sp>
      <p:sp>
        <p:nvSpPr>
          <p:cNvPr id="507" name="ggsave() saves the last plot.…"/>
          <p:cNvSpPr txBox="1"/>
          <p:nvPr/>
        </p:nvSpPr>
        <p:spPr>
          <a:xfrm>
            <a:off x="3410423" y="3942037"/>
            <a:ext cx="1751368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ggsave()</a:t>
            </a:r>
            <a:r>
              <a:t> saves the last plot.</a:t>
            </a:r>
          </a:p>
          <a:p>
            <a:pPr algn="l"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Uses size on screen:</a:t>
            </a:r>
          </a:p>
        </p:txBody>
      </p:sp>
      <p:grpSp>
        <p:nvGrpSpPr>
          <p:cNvPr id="510" name="Group"/>
          <p:cNvGrpSpPr/>
          <p:nvPr/>
        </p:nvGrpSpPr>
        <p:grpSpPr>
          <a:xfrm>
            <a:off x="3410423" y="11599546"/>
            <a:ext cx="17513682" cy="2519061"/>
            <a:chOff x="0" y="0"/>
            <a:chExt cx="17513681" cy="2519060"/>
          </a:xfrm>
        </p:grpSpPr>
        <p:sp>
          <p:nvSpPr>
            <p:cNvPr id="508" name="Rectangle"/>
            <p:cNvSpPr/>
            <p:nvPr/>
          </p:nvSpPr>
          <p:spPr>
            <a:xfrm>
              <a:off x="0" y="0"/>
              <a:ext cx="17513682" cy="150170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9" name="ggsave(&quot;my-plot.pdf&quot;, width = 6, height = 6)"/>
            <p:cNvSpPr txBox="1"/>
            <p:nvPr/>
          </p:nvSpPr>
          <p:spPr>
            <a:xfrm>
              <a:off x="235129" y="238518"/>
              <a:ext cx="17038297" cy="2280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>
                <a:defRPr>
                  <a:solidFill>
                    <a:schemeClr val="accent1"/>
                  </a:solidFill>
                </a:defRPr>
              </a:pPr>
              <a:r>
                <a:rPr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ggsave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("my-plot.pdf", width = 6, height = 6)</a:t>
              </a:r>
            </a:p>
          </p:txBody>
        </p:sp>
      </p:grpSp>
      <p:grpSp>
        <p:nvGrpSpPr>
          <p:cNvPr id="513" name="Group"/>
          <p:cNvGrpSpPr/>
          <p:nvPr/>
        </p:nvGrpSpPr>
        <p:grpSpPr>
          <a:xfrm>
            <a:off x="3410423" y="6392900"/>
            <a:ext cx="17513682" cy="2809697"/>
            <a:chOff x="0" y="0"/>
            <a:chExt cx="17513681" cy="2809696"/>
          </a:xfrm>
        </p:grpSpPr>
        <p:sp>
          <p:nvSpPr>
            <p:cNvPr id="511" name="Rectangle"/>
            <p:cNvSpPr/>
            <p:nvPr/>
          </p:nvSpPr>
          <p:spPr>
            <a:xfrm>
              <a:off x="0" y="0"/>
              <a:ext cx="17513682" cy="2809697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12" name="ggsave(&quot;my-plot.pdf&quot;)…"/>
            <p:cNvSpPr txBox="1"/>
            <p:nvPr/>
          </p:nvSpPr>
          <p:spPr>
            <a:xfrm>
              <a:off x="235129" y="238518"/>
              <a:ext cx="17038297" cy="2280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ggsave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("my-plot.pdf")</a:t>
              </a:r>
            </a:p>
            <a:p>
              <a:pPr algn="l">
                <a:spcBef>
                  <a:spcPts val="1500"/>
                </a:spcBef>
                <a:defRPr sz="5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ggsave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("my-plot.png")</a:t>
              </a:r>
            </a:p>
          </p:txBody>
        </p:sp>
      </p:grpSp>
      <p:sp>
        <p:nvSpPr>
          <p:cNvPr id="514" name="Specify size in inches"/>
          <p:cNvSpPr txBox="1"/>
          <p:nvPr/>
        </p:nvSpPr>
        <p:spPr>
          <a:xfrm>
            <a:off x="3410423" y="10192546"/>
            <a:ext cx="17513682" cy="1615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Specify size in inches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06" name="Saving plots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Saving plots</a:t>
            </a:r>
          </a:p>
        </p:txBody>
      </p:sp>
      <p:sp>
        <p:nvSpPr>
          <p:cNvPr id="507" name="ggsave() saves the last plot.…"/>
          <p:cNvSpPr txBox="1"/>
          <p:nvPr/>
        </p:nvSpPr>
        <p:spPr>
          <a:xfrm>
            <a:off x="1613708" y="2898909"/>
            <a:ext cx="17513682" cy="1395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Assign a plot to an R object</a:t>
            </a:r>
            <a:r>
              <a:rPr dirty="0"/>
              <a:t>:</a:t>
            </a:r>
          </a:p>
        </p:txBody>
      </p:sp>
      <p:grpSp>
        <p:nvGrpSpPr>
          <p:cNvPr id="510" name="Group"/>
          <p:cNvGrpSpPr/>
          <p:nvPr/>
        </p:nvGrpSpPr>
        <p:grpSpPr>
          <a:xfrm>
            <a:off x="1613708" y="9900190"/>
            <a:ext cx="21053787" cy="2726977"/>
            <a:chOff x="0" y="0"/>
            <a:chExt cx="17513682" cy="2272933"/>
          </a:xfrm>
        </p:grpSpPr>
        <p:sp>
          <p:nvSpPr>
            <p:cNvPr id="508" name="Rectangle"/>
            <p:cNvSpPr/>
            <p:nvPr/>
          </p:nvSpPr>
          <p:spPr>
            <a:xfrm>
              <a:off x="0" y="0"/>
              <a:ext cx="17513682" cy="2272933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9" name="ggsave(&quot;my-plot.pdf&quot;, width = 6, height = 6)"/>
            <p:cNvSpPr txBox="1"/>
            <p:nvPr/>
          </p:nvSpPr>
          <p:spPr>
            <a:xfrm>
              <a:off x="235129" y="238519"/>
              <a:ext cx="17038297" cy="20344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>
                <a:defRPr>
                  <a:solidFill>
                    <a:schemeClr val="accent1"/>
                  </a:solidFill>
                </a:defRPr>
              </a:pPr>
              <a:r>
                <a:rPr lang="en-GB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saveRDS</a:t>
              </a:r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(object = myPlot1, file = "myPlot1.Rdata"))</a:t>
              </a:r>
            </a:p>
            <a:p>
              <a:pPr>
                <a:defRPr>
                  <a:solidFill>
                    <a:schemeClr val="accent1"/>
                  </a:solidFill>
                </a:defRPr>
              </a:pPr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plot1 &lt;- </a:t>
              </a:r>
              <a:r>
                <a:rPr lang="en-GB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readRDS</a:t>
              </a:r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("myPlot1.Rdata")</a:t>
              </a:r>
              <a:endPara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513" name="Group"/>
          <p:cNvGrpSpPr/>
          <p:nvPr/>
        </p:nvGrpSpPr>
        <p:grpSpPr>
          <a:xfrm>
            <a:off x="1613708" y="4309889"/>
            <a:ext cx="21053787" cy="4004956"/>
            <a:chOff x="0" y="0"/>
            <a:chExt cx="17513682" cy="2809697"/>
          </a:xfrm>
        </p:grpSpPr>
        <p:sp>
          <p:nvSpPr>
            <p:cNvPr id="511" name="Rectangle"/>
            <p:cNvSpPr/>
            <p:nvPr/>
          </p:nvSpPr>
          <p:spPr>
            <a:xfrm>
              <a:off x="0" y="0"/>
              <a:ext cx="17513682" cy="2809697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12" name="ggsave(&quot;my-plot.pdf&quot;)…"/>
            <p:cNvSpPr txBox="1"/>
            <p:nvPr/>
          </p:nvSpPr>
          <p:spPr>
            <a:xfrm>
              <a:off x="235129" y="44103"/>
              <a:ext cx="17038297" cy="27655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537463">
                <a:spcBef>
                  <a:spcPts val="1300"/>
                </a:spcBef>
                <a:defRPr sz="4600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lang="en-GB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myPlot1 &lt;- </a:t>
              </a:r>
              <a:r>
                <a:rPr lang="en-GB" dirty="0" err="1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ggplot</a:t>
              </a:r>
              <a:r>
                <a:rPr lang="en-GB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(data = mpg, </a:t>
              </a:r>
            </a:p>
            <a:p>
              <a:pPr algn="l" defTabSz="537463">
                <a:spcBef>
                  <a:spcPts val="1300"/>
                </a:spcBef>
                <a:defRPr sz="4600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lang="en-GB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												mapping = </a:t>
              </a:r>
              <a:r>
                <a:rPr lang="en-GB" dirty="0" err="1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aes</a:t>
              </a:r>
              <a:r>
                <a:rPr lang="en-GB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(x = </a:t>
              </a:r>
              <a:r>
                <a:rPr lang="en-GB" dirty="0" err="1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displ</a:t>
              </a:r>
              <a:r>
                <a:rPr lang="en-GB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 y = </a:t>
              </a:r>
              <a:r>
                <a:rPr lang="en-GB" dirty="0" err="1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hwy</a:t>
              </a:r>
              <a:r>
                <a:rPr lang="en-GB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)) +</a:t>
              </a:r>
            </a:p>
            <a:p>
              <a:pPr algn="l" defTabSz="537463">
                <a:spcBef>
                  <a:spcPts val="1300"/>
                </a:spcBef>
                <a:defRPr sz="4600">
                  <a:latin typeface="Monaco"/>
                  <a:ea typeface="Monaco"/>
                  <a:cs typeface="Monaco"/>
                  <a:sym typeface="Monaco"/>
                </a:defRPr>
              </a:pPr>
              <a:r>
                <a:rPr lang="en-GB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en-GB" dirty="0" err="1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geom_point</a:t>
              </a:r>
              <a:r>
                <a:rPr lang="en-GB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 + </a:t>
              </a:r>
            </a:p>
            <a:p>
              <a:pPr algn="l" defTabSz="537463">
                <a:spcBef>
                  <a:spcPts val="1300"/>
                </a:spcBef>
                <a:defRPr sz="46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lang="en-GB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en-GB" dirty="0" err="1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geom_smooth</a:t>
              </a:r>
              <a:r>
                <a:rPr lang="en-GB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 </a:t>
              </a:r>
              <a:endPara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514" name="Specify size in inches"/>
          <p:cNvSpPr txBox="1"/>
          <p:nvPr/>
        </p:nvSpPr>
        <p:spPr>
          <a:xfrm>
            <a:off x="1613708" y="8493191"/>
            <a:ext cx="17513682" cy="1615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Save that R object to file: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6120918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Rplot07.png" descr="Rplot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81569" y="5029816"/>
            <a:ext cx="12820862" cy="7416801"/>
          </a:xfrm>
          <a:prstGeom prst="rect">
            <a:avLst/>
          </a:prstGeom>
          <a:ln w="12700">
            <a:miter lim="400000"/>
          </a:ln>
        </p:spPr>
      </p:pic>
      <p:sp>
        <p:nvSpPr>
          <p:cNvPr id="517" name="Your Turn 9"/>
          <p:cNvSpPr txBox="1">
            <a:spLocks noGrp="1"/>
          </p:cNvSpPr>
          <p:nvPr>
            <p:ph type="title" idx="4294967295"/>
          </p:nvPr>
        </p:nvSpPr>
        <p:spPr>
          <a:xfrm>
            <a:off x="4833937" y="41344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9</a:t>
            </a:r>
          </a:p>
        </p:txBody>
      </p:sp>
      <p:sp>
        <p:nvSpPr>
          <p:cNvPr id="518" name="Save your last plot and then locate it in your files pane. (You may have to refresh the files list)."/>
          <p:cNvSpPr txBox="1">
            <a:spLocks noGrp="1"/>
          </p:cNvSpPr>
          <p:nvPr>
            <p:ph type="body" sz="quarter" idx="4294967295"/>
          </p:nvPr>
        </p:nvSpPr>
        <p:spPr>
          <a:xfrm>
            <a:off x="3395348" y="2630109"/>
            <a:ext cx="17593305" cy="2250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Save your last plot and then locate it in your files pane. (You may have to refresh the files list).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48FA4-7731-414A-A19F-3127C5E7D9F2}"/>
              </a:ext>
            </a:extLst>
          </p:cNvPr>
          <p:cNvSpPr txBox="1"/>
          <p:nvPr/>
        </p:nvSpPr>
        <p:spPr>
          <a:xfrm>
            <a:off x="20083827" y="11766997"/>
            <a:ext cx="2854948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1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 minute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rammar…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/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Grammar</a:t>
            </a:r>
          </a:p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of Graphics</a:t>
            </a:r>
          </a:p>
        </p:txBody>
      </p:sp>
      <p:pic>
        <p:nvPicPr>
          <p:cNvPr id="527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To make a graph"/>
          <p:cNvSpPr txBox="1"/>
          <p:nvPr/>
        </p:nvSpPr>
        <p:spPr>
          <a:xfrm>
            <a:off x="4007752" y="39057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 make a graph</a:t>
            </a:r>
          </a:p>
        </p:txBody>
      </p:sp>
      <p:pic>
        <p:nvPicPr>
          <p:cNvPr id="1227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22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29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0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1" name="Rectangle"/>
          <p:cNvSpPr/>
          <p:nvPr/>
        </p:nvSpPr>
        <p:spPr>
          <a:xfrm>
            <a:off x="6369364" y="5815495"/>
            <a:ext cx="16589927" cy="25085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2" name="ggplot(data = &lt;DATA&gt;) +…"/>
          <p:cNvSpPr txBox="1"/>
          <p:nvPr/>
        </p:nvSpPr>
        <p:spPr>
          <a:xfrm>
            <a:off x="6555619" y="6135379"/>
            <a:ext cx="16368496" cy="2066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&lt;DATA&gt;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&lt;GEOM_FUNCTION&gt;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&lt;MAPPINGS&gt;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1233" name="[template]"/>
          <p:cNvSpPr txBox="1"/>
          <p:nvPr/>
        </p:nvSpPr>
        <p:spPr>
          <a:xfrm>
            <a:off x="926913" y="6100286"/>
            <a:ext cx="4511224" cy="1938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7200">
                <a:solidFill>
                  <a:srgbClr val="A6AAA9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9600" baseline="-5208"/>
              <a:t>[</a:t>
            </a:r>
            <a:r>
              <a:t>template</a:t>
            </a:r>
            <a:r>
              <a:rPr sz="9600" baseline="-5208"/>
              <a:t>]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38" name="Confer with your group.…"/>
          <p:cNvSpPr txBox="1">
            <a:spLocks noGrp="1"/>
          </p:cNvSpPr>
          <p:nvPr>
            <p:ph type="body" idx="4294967295"/>
          </p:nvPr>
        </p:nvSpPr>
        <p:spPr>
          <a:xfrm>
            <a:off x="1445226" y="3240423"/>
            <a:ext cx="21493548" cy="819643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relationship do you expect to see between engine size (</a:t>
            </a:r>
            <a:r>
              <a:rPr dirty="0" err="1"/>
              <a:t>displ</a:t>
            </a:r>
            <a:r>
              <a:rPr dirty="0"/>
              <a:t>) and mileage (</a:t>
            </a:r>
            <a:r>
              <a:rPr dirty="0" err="1"/>
              <a:t>hwy</a:t>
            </a:r>
            <a:r>
              <a:rPr dirty="0"/>
              <a:t>)?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dirty="0"/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No peeking ahead!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ACB3AB-EB32-4D9A-83C5-C1FE225E080B}"/>
              </a:ext>
            </a:extLst>
          </p:cNvPr>
          <p:cNvSpPr txBox="1"/>
          <p:nvPr/>
        </p:nvSpPr>
        <p:spPr>
          <a:xfrm>
            <a:off x="20083826" y="11766997"/>
            <a:ext cx="2854948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1 minute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To make a graph"/>
          <p:cNvSpPr txBox="1"/>
          <p:nvPr/>
        </p:nvSpPr>
        <p:spPr>
          <a:xfrm>
            <a:off x="4007752" y="39057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 make a graph</a:t>
            </a:r>
          </a:p>
        </p:txBody>
      </p:sp>
      <p:sp>
        <p:nvSpPr>
          <p:cNvPr id="1236" name="data"/>
          <p:cNvSpPr txBox="1"/>
          <p:nvPr/>
        </p:nvSpPr>
        <p:spPr>
          <a:xfrm>
            <a:off x="2546639" y="12157588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data</a:t>
            </a:r>
          </a:p>
        </p:txBody>
      </p:sp>
      <p:pic>
        <p:nvPicPr>
          <p:cNvPr id="1237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23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39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40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41" name="Rectangle"/>
          <p:cNvSpPr/>
          <p:nvPr/>
        </p:nvSpPr>
        <p:spPr>
          <a:xfrm>
            <a:off x="6369364" y="5815495"/>
            <a:ext cx="16589927" cy="25085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42" name="ggplot(data = &lt;DATA&gt;) +…"/>
          <p:cNvSpPr txBox="1"/>
          <p:nvPr/>
        </p:nvSpPr>
        <p:spPr>
          <a:xfrm>
            <a:off x="6555619" y="6135379"/>
            <a:ext cx="16368496" cy="2066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&lt;DATA&gt;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&lt;GEOM_FUNCTION&gt;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&lt;MAPPINGS&gt;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1243" name="Pick a data set"/>
          <p:cNvSpPr txBox="1"/>
          <p:nvPr/>
        </p:nvSpPr>
        <p:spPr>
          <a:xfrm>
            <a:off x="8873249" y="3424072"/>
            <a:ext cx="6637502" cy="1276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Pick a </a:t>
            </a:r>
            <a:r>
              <a:rPr b="1"/>
              <a:t>data</a:t>
            </a:r>
            <a:r>
              <a:t> set</a:t>
            </a:r>
          </a:p>
        </p:txBody>
      </p:sp>
      <p:sp>
        <p:nvSpPr>
          <p:cNvPr id="1244" name="Line"/>
          <p:cNvSpPr/>
          <p:nvPr/>
        </p:nvSpPr>
        <p:spPr>
          <a:xfrm flipV="1">
            <a:off x="12966065" y="4795028"/>
            <a:ext cx="1" cy="1245978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1245" name="Table"/>
          <p:cNvGraphicFramePr/>
          <p:nvPr>
            <p:extLst>
              <p:ext uri="{D42A27DB-BD31-4B8C-83A1-F6EECF244321}">
                <p14:modId xmlns:p14="http://schemas.microsoft.com/office/powerpoint/2010/main" val="4105392622"/>
              </p:ext>
            </p:extLst>
          </p:nvPr>
        </p:nvGraphicFramePr>
        <p:xfrm>
          <a:off x="1459885" y="2787437"/>
          <a:ext cx="3738740" cy="866378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934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mpg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cyl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disp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hp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225.0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472.0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440.0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33.9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71.1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To make a graph"/>
          <p:cNvSpPr txBox="1"/>
          <p:nvPr/>
        </p:nvSpPr>
        <p:spPr>
          <a:xfrm>
            <a:off x="4007752" y="39057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 make a graph</a:t>
            </a:r>
          </a:p>
        </p:txBody>
      </p:sp>
      <p:pic>
        <p:nvPicPr>
          <p:cNvPr id="1248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2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50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51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52" name="Rectangle"/>
          <p:cNvSpPr/>
          <p:nvPr/>
        </p:nvSpPr>
        <p:spPr>
          <a:xfrm>
            <a:off x="6369364" y="5815495"/>
            <a:ext cx="16589927" cy="25085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53" name="ggplot(data = &lt;DATA&gt;) +…"/>
          <p:cNvSpPr txBox="1"/>
          <p:nvPr/>
        </p:nvSpPr>
        <p:spPr>
          <a:xfrm>
            <a:off x="6555619" y="6135379"/>
            <a:ext cx="16368496" cy="2066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&lt;DATA&gt;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&lt;GEOM_FUNCTION&gt;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&lt;MAPPINGS&gt;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1254" name="Pick a data set"/>
          <p:cNvSpPr txBox="1"/>
          <p:nvPr/>
        </p:nvSpPr>
        <p:spPr>
          <a:xfrm>
            <a:off x="8873249" y="3424072"/>
            <a:ext cx="6637502" cy="1276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Pick a </a:t>
            </a:r>
            <a:r>
              <a:rPr b="1"/>
              <a:t>data</a:t>
            </a:r>
            <a:r>
              <a:t> set</a:t>
            </a:r>
          </a:p>
        </p:txBody>
      </p:sp>
      <p:sp>
        <p:nvSpPr>
          <p:cNvPr id="1255" name="Choose a geom to display cases"/>
          <p:cNvSpPr txBox="1"/>
          <p:nvPr/>
        </p:nvSpPr>
        <p:spPr>
          <a:xfrm>
            <a:off x="6447273" y="9636530"/>
            <a:ext cx="7174764" cy="2959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 startAt="2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Choose a </a:t>
            </a:r>
            <a:r>
              <a:rPr b="1"/>
              <a:t>geom</a:t>
            </a:r>
            <a:r>
              <a:t> to display cases</a:t>
            </a:r>
          </a:p>
        </p:txBody>
      </p:sp>
      <p:sp>
        <p:nvSpPr>
          <p:cNvPr id="1256" name="Line"/>
          <p:cNvSpPr/>
          <p:nvPr/>
        </p:nvSpPr>
        <p:spPr>
          <a:xfrm flipV="1">
            <a:off x="12966065" y="4795028"/>
            <a:ext cx="1" cy="1245978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57" name="Line"/>
          <p:cNvSpPr/>
          <p:nvPr/>
        </p:nvSpPr>
        <p:spPr>
          <a:xfrm flipV="1">
            <a:off x="9665695" y="8041823"/>
            <a:ext cx="737919" cy="159644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59" name="Table">
            <a:extLst>
              <a:ext uri="{FF2B5EF4-FFF2-40B4-BE49-F238E27FC236}">
                <a16:creationId xmlns:a16="http://schemas.microsoft.com/office/drawing/2014/main" id="{56FD7B41-64F9-4466-A54D-E16EE5A71C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0411419"/>
              </p:ext>
            </p:extLst>
          </p:nvPr>
        </p:nvGraphicFramePr>
        <p:xfrm>
          <a:off x="1467826" y="2787437"/>
          <a:ext cx="3738740" cy="866378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934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mpg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cyl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disp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hp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225.0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472.0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440.0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33.9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71.1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grpSp>
        <p:nvGrpSpPr>
          <p:cNvPr id="60" name="Group">
            <a:extLst>
              <a:ext uri="{FF2B5EF4-FFF2-40B4-BE49-F238E27FC236}">
                <a16:creationId xmlns:a16="http://schemas.microsoft.com/office/drawing/2014/main" id="{421D9C59-A7CF-4BF4-B05A-6B12FAE2A09C}"/>
              </a:ext>
            </a:extLst>
          </p:cNvPr>
          <p:cNvGrpSpPr/>
          <p:nvPr/>
        </p:nvGrpSpPr>
        <p:grpSpPr>
          <a:xfrm>
            <a:off x="5522377" y="3432876"/>
            <a:ext cx="234885" cy="7914320"/>
            <a:chOff x="0" y="0"/>
            <a:chExt cx="203200" cy="7344498"/>
          </a:xfrm>
        </p:grpSpPr>
        <p:sp>
          <p:nvSpPr>
            <p:cNvPr id="61" name="Circle">
              <a:extLst>
                <a:ext uri="{FF2B5EF4-FFF2-40B4-BE49-F238E27FC236}">
                  <a16:creationId xmlns:a16="http://schemas.microsoft.com/office/drawing/2014/main" id="{3F5D2769-1E2D-42EA-B95E-B6D062361751}"/>
                </a:ext>
              </a:extLst>
            </p:cNvPr>
            <p:cNvSpPr/>
            <p:nvPr/>
          </p:nvSpPr>
          <p:spPr>
            <a:xfrm>
              <a:off x="0" y="751715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2" name="Circle">
              <a:extLst>
                <a:ext uri="{FF2B5EF4-FFF2-40B4-BE49-F238E27FC236}">
                  <a16:creationId xmlns:a16="http://schemas.microsoft.com/office/drawing/2014/main" id="{DCA2149A-CDF0-4C4A-AB3E-87AFDB9BBB43}"/>
                </a:ext>
              </a:extLst>
            </p:cNvPr>
            <p:cNvSpPr/>
            <p:nvPr/>
          </p:nvSpPr>
          <p:spPr>
            <a:xfrm>
              <a:off x="0" y="1127573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3" name="Circle">
              <a:extLst>
                <a:ext uri="{FF2B5EF4-FFF2-40B4-BE49-F238E27FC236}">
                  <a16:creationId xmlns:a16="http://schemas.microsoft.com/office/drawing/2014/main" id="{1334CC5F-AD81-4530-BADD-08F64A911E35}"/>
                </a:ext>
              </a:extLst>
            </p:cNvPr>
            <p:cNvSpPr/>
            <p:nvPr/>
          </p:nvSpPr>
          <p:spPr>
            <a:xfrm>
              <a:off x="0" y="1503431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4" name="Circle">
              <a:extLst>
                <a:ext uri="{FF2B5EF4-FFF2-40B4-BE49-F238E27FC236}">
                  <a16:creationId xmlns:a16="http://schemas.microsoft.com/office/drawing/2014/main" id="{603A6D06-77BB-4B02-A61A-D454160909F9}"/>
                </a:ext>
              </a:extLst>
            </p:cNvPr>
            <p:cNvSpPr/>
            <p:nvPr/>
          </p:nvSpPr>
          <p:spPr>
            <a:xfrm>
              <a:off x="0" y="1879289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5" name="Circle">
              <a:extLst>
                <a:ext uri="{FF2B5EF4-FFF2-40B4-BE49-F238E27FC236}">
                  <a16:creationId xmlns:a16="http://schemas.microsoft.com/office/drawing/2014/main" id="{A3D5C337-A1A1-42B0-AD21-BC1091AEA248}"/>
                </a:ext>
              </a:extLst>
            </p:cNvPr>
            <p:cNvSpPr/>
            <p:nvPr/>
          </p:nvSpPr>
          <p:spPr>
            <a:xfrm>
              <a:off x="0" y="2255147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6" name="Circle">
              <a:extLst>
                <a:ext uri="{FF2B5EF4-FFF2-40B4-BE49-F238E27FC236}">
                  <a16:creationId xmlns:a16="http://schemas.microsoft.com/office/drawing/2014/main" id="{FD5CD6DB-ED37-4B7F-B469-C58EC9C4630F}"/>
                </a:ext>
              </a:extLst>
            </p:cNvPr>
            <p:cNvSpPr/>
            <p:nvPr/>
          </p:nvSpPr>
          <p:spPr>
            <a:xfrm>
              <a:off x="0" y="2631004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7" name="Circle">
              <a:extLst>
                <a:ext uri="{FF2B5EF4-FFF2-40B4-BE49-F238E27FC236}">
                  <a16:creationId xmlns:a16="http://schemas.microsoft.com/office/drawing/2014/main" id="{2295EEDF-516F-4CF1-B416-B9236C174445}"/>
                </a:ext>
              </a:extLst>
            </p:cNvPr>
            <p:cNvSpPr/>
            <p:nvPr/>
          </p:nvSpPr>
          <p:spPr>
            <a:xfrm>
              <a:off x="0" y="3006862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8" name="Circle">
              <a:extLst>
                <a:ext uri="{FF2B5EF4-FFF2-40B4-BE49-F238E27FC236}">
                  <a16:creationId xmlns:a16="http://schemas.microsoft.com/office/drawing/2014/main" id="{0814043F-0DED-434E-ADEE-DE95081C0245}"/>
                </a:ext>
              </a:extLst>
            </p:cNvPr>
            <p:cNvSpPr/>
            <p:nvPr/>
          </p:nvSpPr>
          <p:spPr>
            <a:xfrm>
              <a:off x="0" y="3382720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9" name="Circle">
              <a:extLst>
                <a:ext uri="{FF2B5EF4-FFF2-40B4-BE49-F238E27FC236}">
                  <a16:creationId xmlns:a16="http://schemas.microsoft.com/office/drawing/2014/main" id="{A5B80C7D-5CCE-4D86-BEDE-FEFF074FDAB0}"/>
                </a:ext>
              </a:extLst>
            </p:cNvPr>
            <p:cNvSpPr/>
            <p:nvPr/>
          </p:nvSpPr>
          <p:spPr>
            <a:xfrm>
              <a:off x="0" y="3758578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0" name="Circle">
              <a:extLst>
                <a:ext uri="{FF2B5EF4-FFF2-40B4-BE49-F238E27FC236}">
                  <a16:creationId xmlns:a16="http://schemas.microsoft.com/office/drawing/2014/main" id="{69312951-6ADE-45AC-918E-05D21EA8693C}"/>
                </a:ext>
              </a:extLst>
            </p:cNvPr>
            <p:cNvSpPr/>
            <p:nvPr/>
          </p:nvSpPr>
          <p:spPr>
            <a:xfrm>
              <a:off x="0" y="4134436"/>
              <a:ext cx="203200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1" name="Circle">
              <a:extLst>
                <a:ext uri="{FF2B5EF4-FFF2-40B4-BE49-F238E27FC236}">
                  <a16:creationId xmlns:a16="http://schemas.microsoft.com/office/drawing/2014/main" id="{C4D17E72-CF97-4813-AAC4-D7C4B7BA795B}"/>
                </a:ext>
              </a:extLst>
            </p:cNvPr>
            <p:cNvSpPr/>
            <p:nvPr/>
          </p:nvSpPr>
          <p:spPr>
            <a:xfrm>
              <a:off x="0" y="375857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2" name="Circle">
              <a:extLst>
                <a:ext uri="{FF2B5EF4-FFF2-40B4-BE49-F238E27FC236}">
                  <a16:creationId xmlns:a16="http://schemas.microsoft.com/office/drawing/2014/main" id="{94C8EB0A-FC4C-44A8-9569-5CB3EE4FE42A}"/>
                </a:ext>
              </a:extLst>
            </p:cNvPr>
            <p:cNvSpPr/>
            <p:nvPr/>
          </p:nvSpPr>
          <p:spPr>
            <a:xfrm>
              <a:off x="0" y="0"/>
              <a:ext cx="203201" cy="2032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3" name="Circle">
              <a:extLst>
                <a:ext uri="{FF2B5EF4-FFF2-40B4-BE49-F238E27FC236}">
                  <a16:creationId xmlns:a16="http://schemas.microsoft.com/office/drawing/2014/main" id="{5E68CCCD-C4A3-49E6-B3EC-071DE0018E33}"/>
                </a:ext>
              </a:extLst>
            </p:cNvPr>
            <p:cNvSpPr/>
            <p:nvPr/>
          </p:nvSpPr>
          <p:spPr>
            <a:xfrm>
              <a:off x="0" y="4510294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4" name="Circle">
              <a:extLst>
                <a:ext uri="{FF2B5EF4-FFF2-40B4-BE49-F238E27FC236}">
                  <a16:creationId xmlns:a16="http://schemas.microsoft.com/office/drawing/2014/main" id="{FD512AFA-98BB-4ABE-BEA7-CAC311A9687B}"/>
                </a:ext>
              </a:extLst>
            </p:cNvPr>
            <p:cNvSpPr/>
            <p:nvPr/>
          </p:nvSpPr>
          <p:spPr>
            <a:xfrm>
              <a:off x="0" y="4886151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" name="Circle">
              <a:extLst>
                <a:ext uri="{FF2B5EF4-FFF2-40B4-BE49-F238E27FC236}">
                  <a16:creationId xmlns:a16="http://schemas.microsoft.com/office/drawing/2014/main" id="{106823B3-0F2E-42B3-BCC1-49BCB0244B39}"/>
                </a:ext>
              </a:extLst>
            </p:cNvPr>
            <p:cNvSpPr/>
            <p:nvPr/>
          </p:nvSpPr>
          <p:spPr>
            <a:xfrm>
              <a:off x="0" y="5262009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" name="Circle">
              <a:extLst>
                <a:ext uri="{FF2B5EF4-FFF2-40B4-BE49-F238E27FC236}">
                  <a16:creationId xmlns:a16="http://schemas.microsoft.com/office/drawing/2014/main" id="{01423ABF-3834-430E-8634-4B3AD0B031E7}"/>
                </a:ext>
              </a:extLst>
            </p:cNvPr>
            <p:cNvSpPr/>
            <p:nvPr/>
          </p:nvSpPr>
          <p:spPr>
            <a:xfrm>
              <a:off x="0" y="5637867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" name="Circle">
              <a:extLst>
                <a:ext uri="{FF2B5EF4-FFF2-40B4-BE49-F238E27FC236}">
                  <a16:creationId xmlns:a16="http://schemas.microsoft.com/office/drawing/2014/main" id="{DB7FB411-8EE0-47A8-A996-3E6A7BF1F436}"/>
                </a:ext>
              </a:extLst>
            </p:cNvPr>
            <p:cNvSpPr/>
            <p:nvPr/>
          </p:nvSpPr>
          <p:spPr>
            <a:xfrm>
              <a:off x="0" y="6013725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8" name="Circle">
              <a:extLst>
                <a:ext uri="{FF2B5EF4-FFF2-40B4-BE49-F238E27FC236}">
                  <a16:creationId xmlns:a16="http://schemas.microsoft.com/office/drawing/2014/main" id="{73F26FAB-3AB4-4152-940C-047DBB734CDD}"/>
                </a:ext>
              </a:extLst>
            </p:cNvPr>
            <p:cNvSpPr/>
            <p:nvPr/>
          </p:nvSpPr>
          <p:spPr>
            <a:xfrm>
              <a:off x="0" y="6389583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9" name="Circle">
              <a:extLst>
                <a:ext uri="{FF2B5EF4-FFF2-40B4-BE49-F238E27FC236}">
                  <a16:creationId xmlns:a16="http://schemas.microsoft.com/office/drawing/2014/main" id="{A54A18AD-35E6-4665-8454-C6A7AE54D463}"/>
                </a:ext>
              </a:extLst>
            </p:cNvPr>
            <p:cNvSpPr/>
            <p:nvPr/>
          </p:nvSpPr>
          <p:spPr>
            <a:xfrm>
              <a:off x="0" y="6765441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0" name="Circle">
              <a:extLst>
                <a:ext uri="{FF2B5EF4-FFF2-40B4-BE49-F238E27FC236}">
                  <a16:creationId xmlns:a16="http://schemas.microsoft.com/office/drawing/2014/main" id="{F1C65EB5-F1E7-4D14-90DA-9FB2C2365534}"/>
                </a:ext>
              </a:extLst>
            </p:cNvPr>
            <p:cNvSpPr/>
            <p:nvPr/>
          </p:nvSpPr>
          <p:spPr>
            <a:xfrm>
              <a:off x="0" y="7141298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81" name="Group">
            <a:extLst>
              <a:ext uri="{FF2B5EF4-FFF2-40B4-BE49-F238E27FC236}">
                <a16:creationId xmlns:a16="http://schemas.microsoft.com/office/drawing/2014/main" id="{66A875EE-F72E-4A2E-867A-7EAEE8C8E016}"/>
              </a:ext>
            </a:extLst>
          </p:cNvPr>
          <p:cNvGrpSpPr/>
          <p:nvPr/>
        </p:nvGrpSpPr>
        <p:grpSpPr>
          <a:xfrm>
            <a:off x="1471280" y="3344889"/>
            <a:ext cx="3986330" cy="8106329"/>
            <a:chOff x="0" y="0"/>
            <a:chExt cx="4036557" cy="7493000"/>
          </a:xfrm>
        </p:grpSpPr>
        <p:sp>
          <p:nvSpPr>
            <p:cNvPr id="82" name="Arrow">
              <a:extLst>
                <a:ext uri="{FF2B5EF4-FFF2-40B4-BE49-F238E27FC236}">
                  <a16:creationId xmlns:a16="http://schemas.microsoft.com/office/drawing/2014/main" id="{160E1A03-A663-44F8-A7B9-D184CE0601D1}"/>
                </a:ext>
              </a:extLst>
            </p:cNvPr>
            <p:cNvSpPr/>
            <p:nvPr/>
          </p:nvSpPr>
          <p:spPr>
            <a:xfrm>
              <a:off x="0" y="1128963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3" name="Arrow">
              <a:extLst>
                <a:ext uri="{FF2B5EF4-FFF2-40B4-BE49-F238E27FC236}">
                  <a16:creationId xmlns:a16="http://schemas.microsoft.com/office/drawing/2014/main" id="{86325192-9CC1-4955-B484-CCF8BA09054F}"/>
                </a:ext>
              </a:extLst>
            </p:cNvPr>
            <p:cNvSpPr/>
            <p:nvPr/>
          </p:nvSpPr>
          <p:spPr>
            <a:xfrm>
              <a:off x="0" y="752642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4" name="Arrow">
              <a:extLst>
                <a:ext uri="{FF2B5EF4-FFF2-40B4-BE49-F238E27FC236}">
                  <a16:creationId xmlns:a16="http://schemas.microsoft.com/office/drawing/2014/main" id="{D10D6413-4911-4DE3-BED5-A072E05106C3}"/>
                </a:ext>
              </a:extLst>
            </p:cNvPr>
            <p:cNvSpPr/>
            <p:nvPr/>
          </p:nvSpPr>
          <p:spPr>
            <a:xfrm>
              <a:off x="0" y="376321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5" name="Arrow">
              <a:extLst>
                <a:ext uri="{FF2B5EF4-FFF2-40B4-BE49-F238E27FC236}">
                  <a16:creationId xmlns:a16="http://schemas.microsoft.com/office/drawing/2014/main" id="{A3524BF2-63BD-47F6-937C-4CB316A019F8}"/>
                </a:ext>
              </a:extLst>
            </p:cNvPr>
            <p:cNvSpPr/>
            <p:nvPr/>
          </p:nvSpPr>
          <p:spPr>
            <a:xfrm>
              <a:off x="0" y="0"/>
              <a:ext cx="4036558" cy="342900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6" name="Arrow">
              <a:extLst>
                <a:ext uri="{FF2B5EF4-FFF2-40B4-BE49-F238E27FC236}">
                  <a16:creationId xmlns:a16="http://schemas.microsoft.com/office/drawing/2014/main" id="{25AE01B7-41D6-41A2-95BA-94155770D541}"/>
                </a:ext>
              </a:extLst>
            </p:cNvPr>
            <p:cNvSpPr/>
            <p:nvPr/>
          </p:nvSpPr>
          <p:spPr>
            <a:xfrm>
              <a:off x="0" y="1505284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7" name="Arrow">
              <a:extLst>
                <a:ext uri="{FF2B5EF4-FFF2-40B4-BE49-F238E27FC236}">
                  <a16:creationId xmlns:a16="http://schemas.microsoft.com/office/drawing/2014/main" id="{2343D2E9-40FC-4EAC-89FB-E0EC1FC3C7EC}"/>
                </a:ext>
              </a:extLst>
            </p:cNvPr>
            <p:cNvSpPr/>
            <p:nvPr/>
          </p:nvSpPr>
          <p:spPr>
            <a:xfrm>
              <a:off x="0" y="1881605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8" name="Arrow">
              <a:extLst>
                <a:ext uri="{FF2B5EF4-FFF2-40B4-BE49-F238E27FC236}">
                  <a16:creationId xmlns:a16="http://schemas.microsoft.com/office/drawing/2014/main" id="{3E731865-A656-431C-847D-2A250E0A7DAC}"/>
                </a:ext>
              </a:extLst>
            </p:cNvPr>
            <p:cNvSpPr/>
            <p:nvPr/>
          </p:nvSpPr>
          <p:spPr>
            <a:xfrm>
              <a:off x="0" y="2257926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9" name="Arrow">
              <a:extLst>
                <a:ext uri="{FF2B5EF4-FFF2-40B4-BE49-F238E27FC236}">
                  <a16:creationId xmlns:a16="http://schemas.microsoft.com/office/drawing/2014/main" id="{3AEB7BA3-079C-4D43-9346-D4734067CEA0}"/>
                </a:ext>
              </a:extLst>
            </p:cNvPr>
            <p:cNvSpPr/>
            <p:nvPr/>
          </p:nvSpPr>
          <p:spPr>
            <a:xfrm>
              <a:off x="0" y="2634247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0" name="Arrow">
              <a:extLst>
                <a:ext uri="{FF2B5EF4-FFF2-40B4-BE49-F238E27FC236}">
                  <a16:creationId xmlns:a16="http://schemas.microsoft.com/office/drawing/2014/main" id="{4FA6C903-9A03-45B0-B881-817AD12565FE}"/>
                </a:ext>
              </a:extLst>
            </p:cNvPr>
            <p:cNvSpPr/>
            <p:nvPr/>
          </p:nvSpPr>
          <p:spPr>
            <a:xfrm>
              <a:off x="0" y="3010568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" name="Arrow">
              <a:extLst>
                <a:ext uri="{FF2B5EF4-FFF2-40B4-BE49-F238E27FC236}">
                  <a16:creationId xmlns:a16="http://schemas.microsoft.com/office/drawing/2014/main" id="{5BA6AC49-E5FC-4A89-AD91-13AB2B07AE58}"/>
                </a:ext>
              </a:extLst>
            </p:cNvPr>
            <p:cNvSpPr/>
            <p:nvPr/>
          </p:nvSpPr>
          <p:spPr>
            <a:xfrm>
              <a:off x="0" y="3386889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2" name="Arrow">
              <a:extLst>
                <a:ext uri="{FF2B5EF4-FFF2-40B4-BE49-F238E27FC236}">
                  <a16:creationId xmlns:a16="http://schemas.microsoft.com/office/drawing/2014/main" id="{1A098BFD-CCB8-4EF4-876C-371A72A08B6F}"/>
                </a:ext>
              </a:extLst>
            </p:cNvPr>
            <p:cNvSpPr/>
            <p:nvPr/>
          </p:nvSpPr>
          <p:spPr>
            <a:xfrm>
              <a:off x="0" y="3763210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" name="Arrow">
              <a:extLst>
                <a:ext uri="{FF2B5EF4-FFF2-40B4-BE49-F238E27FC236}">
                  <a16:creationId xmlns:a16="http://schemas.microsoft.com/office/drawing/2014/main" id="{CA8A17C8-C066-4F63-A55F-96E16FE3C06E}"/>
                </a:ext>
              </a:extLst>
            </p:cNvPr>
            <p:cNvSpPr/>
            <p:nvPr/>
          </p:nvSpPr>
          <p:spPr>
            <a:xfrm>
              <a:off x="0" y="4139531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4" name="Arrow">
              <a:extLst>
                <a:ext uri="{FF2B5EF4-FFF2-40B4-BE49-F238E27FC236}">
                  <a16:creationId xmlns:a16="http://schemas.microsoft.com/office/drawing/2014/main" id="{2DD7EC88-7CBB-4F1A-8D2C-B1671CD14AB0}"/>
                </a:ext>
              </a:extLst>
            </p:cNvPr>
            <p:cNvSpPr/>
            <p:nvPr/>
          </p:nvSpPr>
          <p:spPr>
            <a:xfrm>
              <a:off x="0" y="4515852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5" name="Arrow">
              <a:extLst>
                <a:ext uri="{FF2B5EF4-FFF2-40B4-BE49-F238E27FC236}">
                  <a16:creationId xmlns:a16="http://schemas.microsoft.com/office/drawing/2014/main" id="{A1977F50-479D-4C06-87BC-C6F885248BD3}"/>
                </a:ext>
              </a:extLst>
            </p:cNvPr>
            <p:cNvSpPr/>
            <p:nvPr/>
          </p:nvSpPr>
          <p:spPr>
            <a:xfrm>
              <a:off x="0" y="4892173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6" name="Arrow">
              <a:extLst>
                <a:ext uri="{FF2B5EF4-FFF2-40B4-BE49-F238E27FC236}">
                  <a16:creationId xmlns:a16="http://schemas.microsoft.com/office/drawing/2014/main" id="{0B8FA8A0-7CDE-4D9D-9D33-68DB79B833AC}"/>
                </a:ext>
              </a:extLst>
            </p:cNvPr>
            <p:cNvSpPr/>
            <p:nvPr/>
          </p:nvSpPr>
          <p:spPr>
            <a:xfrm>
              <a:off x="0" y="5268494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7" name="Arrow">
              <a:extLst>
                <a:ext uri="{FF2B5EF4-FFF2-40B4-BE49-F238E27FC236}">
                  <a16:creationId xmlns:a16="http://schemas.microsoft.com/office/drawing/2014/main" id="{716E3A76-88A1-466E-A81D-DB546740D562}"/>
                </a:ext>
              </a:extLst>
            </p:cNvPr>
            <p:cNvSpPr/>
            <p:nvPr/>
          </p:nvSpPr>
          <p:spPr>
            <a:xfrm>
              <a:off x="0" y="5644815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" name="Arrow">
              <a:extLst>
                <a:ext uri="{FF2B5EF4-FFF2-40B4-BE49-F238E27FC236}">
                  <a16:creationId xmlns:a16="http://schemas.microsoft.com/office/drawing/2014/main" id="{D515FCEE-C822-4E84-9C55-9BDC0BD486D2}"/>
                </a:ext>
              </a:extLst>
            </p:cNvPr>
            <p:cNvSpPr/>
            <p:nvPr/>
          </p:nvSpPr>
          <p:spPr>
            <a:xfrm>
              <a:off x="0" y="6021136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" name="Arrow">
              <a:extLst>
                <a:ext uri="{FF2B5EF4-FFF2-40B4-BE49-F238E27FC236}">
                  <a16:creationId xmlns:a16="http://schemas.microsoft.com/office/drawing/2014/main" id="{FB7672B8-C1B4-4844-A592-1CFEF35800A6}"/>
                </a:ext>
              </a:extLst>
            </p:cNvPr>
            <p:cNvSpPr/>
            <p:nvPr/>
          </p:nvSpPr>
          <p:spPr>
            <a:xfrm>
              <a:off x="0" y="6397457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" name="Arrow">
              <a:extLst>
                <a:ext uri="{FF2B5EF4-FFF2-40B4-BE49-F238E27FC236}">
                  <a16:creationId xmlns:a16="http://schemas.microsoft.com/office/drawing/2014/main" id="{A0778951-C71B-4085-B394-FEE1A104B59F}"/>
                </a:ext>
              </a:extLst>
            </p:cNvPr>
            <p:cNvSpPr/>
            <p:nvPr/>
          </p:nvSpPr>
          <p:spPr>
            <a:xfrm>
              <a:off x="0" y="6773778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" name="Arrow">
              <a:extLst>
                <a:ext uri="{FF2B5EF4-FFF2-40B4-BE49-F238E27FC236}">
                  <a16:creationId xmlns:a16="http://schemas.microsoft.com/office/drawing/2014/main" id="{EC154874-81DF-4663-8AE8-3956AEE6B73E}"/>
                </a:ext>
              </a:extLst>
            </p:cNvPr>
            <p:cNvSpPr/>
            <p:nvPr/>
          </p:nvSpPr>
          <p:spPr>
            <a:xfrm>
              <a:off x="0" y="7150100"/>
              <a:ext cx="4036558" cy="342900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02" name="data">
            <a:extLst>
              <a:ext uri="{FF2B5EF4-FFF2-40B4-BE49-F238E27FC236}">
                <a16:creationId xmlns:a16="http://schemas.microsoft.com/office/drawing/2014/main" id="{7341A0BE-ECD1-4CAB-870C-5435BD4F3E83}"/>
              </a:ext>
            </a:extLst>
          </p:cNvPr>
          <p:cNvSpPr txBox="1"/>
          <p:nvPr/>
        </p:nvSpPr>
        <p:spPr>
          <a:xfrm>
            <a:off x="2566472" y="11347196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data</a:t>
            </a:r>
          </a:p>
        </p:txBody>
      </p:sp>
      <p:sp>
        <p:nvSpPr>
          <p:cNvPr id="103" name="geom">
            <a:extLst>
              <a:ext uri="{FF2B5EF4-FFF2-40B4-BE49-F238E27FC236}">
                <a16:creationId xmlns:a16="http://schemas.microsoft.com/office/drawing/2014/main" id="{39BAEA3D-5715-45F1-A0D3-C2E728906635}"/>
              </a:ext>
            </a:extLst>
          </p:cNvPr>
          <p:cNvSpPr txBox="1"/>
          <p:nvPr/>
        </p:nvSpPr>
        <p:spPr>
          <a:xfrm>
            <a:off x="4853251" y="11350625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geom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14" dur="300" fill="hold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 advAuto="0"/>
      <p:bldP spid="81" grpId="0" animBg="1" advAuto="0"/>
      <p:bldP spid="81" grpId="1" animBg="1" advAuto="0"/>
      <p:bldP spid="103" grpId="0" animBg="1" advAuto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To make a graph"/>
          <p:cNvSpPr txBox="1"/>
          <p:nvPr/>
        </p:nvSpPr>
        <p:spPr>
          <a:xfrm>
            <a:off x="4007752" y="39057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 make a graph</a:t>
            </a:r>
          </a:p>
        </p:txBody>
      </p:sp>
      <p:pic>
        <p:nvPicPr>
          <p:cNvPr id="1335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33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37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38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39" name="Rectangle"/>
          <p:cNvSpPr/>
          <p:nvPr/>
        </p:nvSpPr>
        <p:spPr>
          <a:xfrm>
            <a:off x="6369364" y="5815495"/>
            <a:ext cx="16589927" cy="25085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40" name="ggplot(data = &lt;DATA&gt;) +…"/>
          <p:cNvSpPr txBox="1"/>
          <p:nvPr/>
        </p:nvSpPr>
        <p:spPr>
          <a:xfrm>
            <a:off x="6555619" y="6135379"/>
            <a:ext cx="16368496" cy="2066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&lt;DATA&gt;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&lt;GEOM_FUNCTION&gt;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&lt;MAPPINGS&gt;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1341" name="Pick a data set"/>
          <p:cNvSpPr txBox="1"/>
          <p:nvPr/>
        </p:nvSpPr>
        <p:spPr>
          <a:xfrm>
            <a:off x="8873249" y="3424072"/>
            <a:ext cx="6637502" cy="1276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Pick a </a:t>
            </a:r>
            <a:r>
              <a:rPr b="1"/>
              <a:t>data</a:t>
            </a:r>
            <a:r>
              <a:t> set</a:t>
            </a:r>
          </a:p>
        </p:txBody>
      </p:sp>
      <p:sp>
        <p:nvSpPr>
          <p:cNvPr id="1342" name="Choose a geom to display cases"/>
          <p:cNvSpPr txBox="1"/>
          <p:nvPr/>
        </p:nvSpPr>
        <p:spPr>
          <a:xfrm>
            <a:off x="6447273" y="9636530"/>
            <a:ext cx="7174764" cy="2959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 startAt="2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Choose a </a:t>
            </a:r>
            <a:r>
              <a:rPr b="1"/>
              <a:t>geom</a:t>
            </a:r>
            <a:r>
              <a:t> to display cases</a:t>
            </a:r>
          </a:p>
        </p:txBody>
      </p:sp>
      <p:sp>
        <p:nvSpPr>
          <p:cNvPr id="1343" name="Map aesthetic properties to variables"/>
          <p:cNvSpPr txBox="1"/>
          <p:nvPr/>
        </p:nvSpPr>
        <p:spPr>
          <a:xfrm>
            <a:off x="17146618" y="9194330"/>
            <a:ext cx="6798895" cy="3815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 startAt="3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Map</a:t>
            </a:r>
            <a:r>
              <a:t> aesthetic properties to variables</a:t>
            </a:r>
          </a:p>
        </p:txBody>
      </p:sp>
      <p:sp>
        <p:nvSpPr>
          <p:cNvPr id="1344" name="Line"/>
          <p:cNvSpPr/>
          <p:nvPr/>
        </p:nvSpPr>
        <p:spPr>
          <a:xfrm flipV="1">
            <a:off x="12966065" y="4795028"/>
            <a:ext cx="1" cy="1245978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45" name="Line"/>
          <p:cNvSpPr/>
          <p:nvPr/>
        </p:nvSpPr>
        <p:spPr>
          <a:xfrm flipV="1">
            <a:off x="9665695" y="8041823"/>
            <a:ext cx="737919" cy="159644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46" name="Line"/>
          <p:cNvSpPr/>
          <p:nvPr/>
        </p:nvSpPr>
        <p:spPr>
          <a:xfrm flipH="1" flipV="1">
            <a:off x="19417754" y="8050021"/>
            <a:ext cx="686061" cy="1245503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44" name="Table">
            <a:extLst>
              <a:ext uri="{FF2B5EF4-FFF2-40B4-BE49-F238E27FC236}">
                <a16:creationId xmlns:a16="http://schemas.microsoft.com/office/drawing/2014/main" id="{48E4C7EF-D3F1-408A-BD12-E4745E52B6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0362505"/>
              </p:ext>
            </p:extLst>
          </p:nvPr>
        </p:nvGraphicFramePr>
        <p:xfrm>
          <a:off x="1480987" y="2787437"/>
          <a:ext cx="3738740" cy="866378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934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mpg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cyl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disp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hp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77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225.0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9AB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77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77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77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472.0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440.0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33.9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71.1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grpSp>
        <p:nvGrpSpPr>
          <p:cNvPr id="45" name="Group 44">
            <a:extLst>
              <a:ext uri="{FF2B5EF4-FFF2-40B4-BE49-F238E27FC236}">
                <a16:creationId xmlns:a16="http://schemas.microsoft.com/office/drawing/2014/main" id="{520FA97D-8621-497F-96F1-F1E001992ACC}"/>
              </a:ext>
            </a:extLst>
          </p:cNvPr>
          <p:cNvGrpSpPr/>
          <p:nvPr/>
        </p:nvGrpSpPr>
        <p:grpSpPr>
          <a:xfrm>
            <a:off x="5535538" y="3427863"/>
            <a:ext cx="220068" cy="7914320"/>
            <a:chOff x="9933582" y="3844795"/>
            <a:chExt cx="203201" cy="7344500"/>
          </a:xfrm>
        </p:grpSpPr>
        <p:sp>
          <p:nvSpPr>
            <p:cNvPr id="46" name="Circle">
              <a:extLst>
                <a:ext uri="{FF2B5EF4-FFF2-40B4-BE49-F238E27FC236}">
                  <a16:creationId xmlns:a16="http://schemas.microsoft.com/office/drawing/2014/main" id="{F3EE1265-C963-450A-9DA3-A218376336C2}"/>
                </a:ext>
              </a:extLst>
            </p:cNvPr>
            <p:cNvSpPr/>
            <p:nvPr/>
          </p:nvSpPr>
          <p:spPr>
            <a:xfrm>
              <a:off x="9933582" y="4596511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7" name="Circle">
              <a:extLst>
                <a:ext uri="{FF2B5EF4-FFF2-40B4-BE49-F238E27FC236}">
                  <a16:creationId xmlns:a16="http://schemas.microsoft.com/office/drawing/2014/main" id="{7D7A230E-2846-4057-88CC-E0FC9B2817B7}"/>
                </a:ext>
              </a:extLst>
            </p:cNvPr>
            <p:cNvSpPr/>
            <p:nvPr/>
          </p:nvSpPr>
          <p:spPr>
            <a:xfrm>
              <a:off x="9933582" y="4972369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" name="Circle">
              <a:extLst>
                <a:ext uri="{FF2B5EF4-FFF2-40B4-BE49-F238E27FC236}">
                  <a16:creationId xmlns:a16="http://schemas.microsoft.com/office/drawing/2014/main" id="{75F9E123-6FCE-4E25-8802-B256C69D8E30}"/>
                </a:ext>
              </a:extLst>
            </p:cNvPr>
            <p:cNvSpPr/>
            <p:nvPr/>
          </p:nvSpPr>
          <p:spPr>
            <a:xfrm>
              <a:off x="9933582" y="5348227"/>
              <a:ext cx="203201" cy="203201"/>
            </a:xfrm>
            <a:prstGeom prst="ellipse">
              <a:avLst/>
            </a:prstGeom>
            <a:solidFill>
              <a:srgbClr val="D77C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9" name="Circle">
              <a:extLst>
                <a:ext uri="{FF2B5EF4-FFF2-40B4-BE49-F238E27FC236}">
                  <a16:creationId xmlns:a16="http://schemas.microsoft.com/office/drawing/2014/main" id="{1897D2A7-0B0E-4B67-BF73-4F567D796B32}"/>
                </a:ext>
              </a:extLst>
            </p:cNvPr>
            <p:cNvSpPr/>
            <p:nvPr/>
          </p:nvSpPr>
          <p:spPr>
            <a:xfrm>
              <a:off x="9933582" y="5724085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" name="Circle">
              <a:extLst>
                <a:ext uri="{FF2B5EF4-FFF2-40B4-BE49-F238E27FC236}">
                  <a16:creationId xmlns:a16="http://schemas.microsoft.com/office/drawing/2014/main" id="{07824E47-D285-4BCE-8AF4-BBB210A05760}"/>
                </a:ext>
              </a:extLst>
            </p:cNvPr>
            <p:cNvSpPr/>
            <p:nvPr/>
          </p:nvSpPr>
          <p:spPr>
            <a:xfrm>
              <a:off x="9933582" y="6099942"/>
              <a:ext cx="203201" cy="203201"/>
            </a:xfrm>
            <a:prstGeom prst="ellipse">
              <a:avLst/>
            </a:prstGeom>
            <a:solidFill>
              <a:srgbClr val="A9ABD6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1" name="Circle">
              <a:extLst>
                <a:ext uri="{FF2B5EF4-FFF2-40B4-BE49-F238E27FC236}">
                  <a16:creationId xmlns:a16="http://schemas.microsoft.com/office/drawing/2014/main" id="{5BF40323-FC88-4D2E-AD01-91CC2E78BAFF}"/>
                </a:ext>
              </a:extLst>
            </p:cNvPr>
            <p:cNvSpPr/>
            <p:nvPr/>
          </p:nvSpPr>
          <p:spPr>
            <a:xfrm>
              <a:off x="9933582" y="6475800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2" name="Circle">
              <a:extLst>
                <a:ext uri="{FF2B5EF4-FFF2-40B4-BE49-F238E27FC236}">
                  <a16:creationId xmlns:a16="http://schemas.microsoft.com/office/drawing/2014/main" id="{54C63C9A-421D-4ED9-8ADC-67191C7B8FAD}"/>
                </a:ext>
              </a:extLst>
            </p:cNvPr>
            <p:cNvSpPr/>
            <p:nvPr/>
          </p:nvSpPr>
          <p:spPr>
            <a:xfrm>
              <a:off x="9933582" y="6851657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" name="Circle">
              <a:extLst>
                <a:ext uri="{FF2B5EF4-FFF2-40B4-BE49-F238E27FC236}">
                  <a16:creationId xmlns:a16="http://schemas.microsoft.com/office/drawing/2014/main" id="{D5871DAA-984A-4FD8-8C0A-313FFA0960A8}"/>
                </a:ext>
              </a:extLst>
            </p:cNvPr>
            <p:cNvSpPr/>
            <p:nvPr/>
          </p:nvSpPr>
          <p:spPr>
            <a:xfrm>
              <a:off x="9933582" y="7227516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" name="Circle">
              <a:extLst>
                <a:ext uri="{FF2B5EF4-FFF2-40B4-BE49-F238E27FC236}">
                  <a16:creationId xmlns:a16="http://schemas.microsoft.com/office/drawing/2014/main" id="{5EAF85F5-58AA-4C6D-B30A-560BE5E6C780}"/>
                </a:ext>
              </a:extLst>
            </p:cNvPr>
            <p:cNvSpPr/>
            <p:nvPr/>
          </p:nvSpPr>
          <p:spPr>
            <a:xfrm>
              <a:off x="9933582" y="7603373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" name="Circle">
              <a:extLst>
                <a:ext uri="{FF2B5EF4-FFF2-40B4-BE49-F238E27FC236}">
                  <a16:creationId xmlns:a16="http://schemas.microsoft.com/office/drawing/2014/main" id="{93FC13FD-3E17-4163-95A2-EA53B9FE1D07}"/>
                </a:ext>
              </a:extLst>
            </p:cNvPr>
            <p:cNvSpPr/>
            <p:nvPr/>
          </p:nvSpPr>
          <p:spPr>
            <a:xfrm>
              <a:off x="9933582" y="7979231"/>
              <a:ext cx="203201" cy="203201"/>
            </a:xfrm>
            <a:prstGeom prst="ellipse">
              <a:avLst/>
            </a:prstGeom>
            <a:solidFill>
              <a:srgbClr val="D77C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" name="Circle">
              <a:extLst>
                <a:ext uri="{FF2B5EF4-FFF2-40B4-BE49-F238E27FC236}">
                  <a16:creationId xmlns:a16="http://schemas.microsoft.com/office/drawing/2014/main" id="{36F6DBA1-76FC-45FC-9A39-DC0BE7931000}"/>
                </a:ext>
              </a:extLst>
            </p:cNvPr>
            <p:cNvSpPr/>
            <p:nvPr/>
          </p:nvSpPr>
          <p:spPr>
            <a:xfrm>
              <a:off x="9933582" y="4220653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7" name="Circle">
              <a:extLst>
                <a:ext uri="{FF2B5EF4-FFF2-40B4-BE49-F238E27FC236}">
                  <a16:creationId xmlns:a16="http://schemas.microsoft.com/office/drawing/2014/main" id="{B4B3DDED-5A6D-49DE-AB72-0D047E9F828D}"/>
                </a:ext>
              </a:extLst>
            </p:cNvPr>
            <p:cNvSpPr/>
            <p:nvPr/>
          </p:nvSpPr>
          <p:spPr>
            <a:xfrm>
              <a:off x="9933582" y="3844795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8" name="Circle">
              <a:extLst>
                <a:ext uri="{FF2B5EF4-FFF2-40B4-BE49-F238E27FC236}">
                  <a16:creationId xmlns:a16="http://schemas.microsoft.com/office/drawing/2014/main" id="{4294E00C-E589-43A7-A2A6-0F4514234CB2}"/>
                </a:ext>
              </a:extLst>
            </p:cNvPr>
            <p:cNvSpPr/>
            <p:nvPr/>
          </p:nvSpPr>
          <p:spPr>
            <a:xfrm>
              <a:off x="9933582" y="8355089"/>
              <a:ext cx="203201" cy="203201"/>
            </a:xfrm>
            <a:prstGeom prst="ellipse">
              <a:avLst/>
            </a:prstGeom>
            <a:solidFill>
              <a:srgbClr val="D77C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9" name="Circle">
              <a:extLst>
                <a:ext uri="{FF2B5EF4-FFF2-40B4-BE49-F238E27FC236}">
                  <a16:creationId xmlns:a16="http://schemas.microsoft.com/office/drawing/2014/main" id="{DC5431DA-1CA9-42FA-A32A-70F55A7BD75C}"/>
                </a:ext>
              </a:extLst>
            </p:cNvPr>
            <p:cNvSpPr/>
            <p:nvPr/>
          </p:nvSpPr>
          <p:spPr>
            <a:xfrm>
              <a:off x="9933582" y="8730946"/>
              <a:ext cx="203201" cy="203201"/>
            </a:xfrm>
            <a:prstGeom prst="ellipse">
              <a:avLst/>
            </a:prstGeom>
            <a:solidFill>
              <a:srgbClr val="D77C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" name="Circle">
              <a:extLst>
                <a:ext uri="{FF2B5EF4-FFF2-40B4-BE49-F238E27FC236}">
                  <a16:creationId xmlns:a16="http://schemas.microsoft.com/office/drawing/2014/main" id="{80917672-E4E4-418C-91D3-36132D93D682}"/>
                </a:ext>
              </a:extLst>
            </p:cNvPr>
            <p:cNvSpPr/>
            <p:nvPr/>
          </p:nvSpPr>
          <p:spPr>
            <a:xfrm>
              <a:off x="9933582" y="9106805"/>
              <a:ext cx="203201" cy="203201"/>
            </a:xfrm>
            <a:prstGeom prst="ellipse">
              <a:avLst/>
            </a:prstGeom>
            <a:solidFill>
              <a:srgbClr val="D5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1" name="Circle">
              <a:extLst>
                <a:ext uri="{FF2B5EF4-FFF2-40B4-BE49-F238E27FC236}">
                  <a16:creationId xmlns:a16="http://schemas.microsoft.com/office/drawing/2014/main" id="{A46E3212-24E2-4299-AD05-DE8478D80426}"/>
                </a:ext>
              </a:extLst>
            </p:cNvPr>
            <p:cNvSpPr/>
            <p:nvPr/>
          </p:nvSpPr>
          <p:spPr>
            <a:xfrm>
              <a:off x="9933582" y="9482663"/>
              <a:ext cx="203201" cy="203201"/>
            </a:xfrm>
            <a:prstGeom prst="ellipse">
              <a:avLst/>
            </a:prstGeom>
            <a:solidFill>
              <a:srgbClr val="D5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2" name="Circle">
              <a:extLst>
                <a:ext uri="{FF2B5EF4-FFF2-40B4-BE49-F238E27FC236}">
                  <a16:creationId xmlns:a16="http://schemas.microsoft.com/office/drawing/2014/main" id="{65AD0D16-315B-4265-AA55-88FFC53FED9D}"/>
                </a:ext>
              </a:extLst>
            </p:cNvPr>
            <p:cNvSpPr/>
            <p:nvPr/>
          </p:nvSpPr>
          <p:spPr>
            <a:xfrm>
              <a:off x="9933582" y="9858520"/>
              <a:ext cx="203201" cy="203201"/>
            </a:xfrm>
            <a:prstGeom prst="ellipse">
              <a:avLst/>
            </a:prstGeom>
            <a:solidFill>
              <a:srgbClr val="D5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3" name="Circle">
              <a:extLst>
                <a:ext uri="{FF2B5EF4-FFF2-40B4-BE49-F238E27FC236}">
                  <a16:creationId xmlns:a16="http://schemas.microsoft.com/office/drawing/2014/main" id="{1E097C22-F449-4DE5-9137-EAAF46E1C760}"/>
                </a:ext>
              </a:extLst>
            </p:cNvPr>
            <p:cNvSpPr/>
            <p:nvPr/>
          </p:nvSpPr>
          <p:spPr>
            <a:xfrm>
              <a:off x="9933582" y="10234378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4" name="Circle">
              <a:extLst>
                <a:ext uri="{FF2B5EF4-FFF2-40B4-BE49-F238E27FC236}">
                  <a16:creationId xmlns:a16="http://schemas.microsoft.com/office/drawing/2014/main" id="{F7C23215-AD82-4F80-B801-F4C7AF7B5201}"/>
                </a:ext>
              </a:extLst>
            </p:cNvPr>
            <p:cNvSpPr/>
            <p:nvPr/>
          </p:nvSpPr>
          <p:spPr>
            <a:xfrm>
              <a:off x="9933582" y="10610236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5" name="Circle">
              <a:extLst>
                <a:ext uri="{FF2B5EF4-FFF2-40B4-BE49-F238E27FC236}">
                  <a16:creationId xmlns:a16="http://schemas.microsoft.com/office/drawing/2014/main" id="{ED5B38B4-6BE8-4335-938E-F8C109EB7CAB}"/>
                </a:ext>
              </a:extLst>
            </p:cNvPr>
            <p:cNvSpPr/>
            <p:nvPr/>
          </p:nvSpPr>
          <p:spPr>
            <a:xfrm>
              <a:off x="9933582" y="10986094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66" name="data">
            <a:extLst>
              <a:ext uri="{FF2B5EF4-FFF2-40B4-BE49-F238E27FC236}">
                <a16:creationId xmlns:a16="http://schemas.microsoft.com/office/drawing/2014/main" id="{7B9F2788-DDAF-4B15-A9E8-7F8103B7EFF9}"/>
              </a:ext>
            </a:extLst>
          </p:cNvPr>
          <p:cNvSpPr txBox="1"/>
          <p:nvPr/>
        </p:nvSpPr>
        <p:spPr>
          <a:xfrm>
            <a:off x="2583866" y="11342183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data</a:t>
            </a:r>
          </a:p>
        </p:txBody>
      </p:sp>
      <p:sp>
        <p:nvSpPr>
          <p:cNvPr id="67" name="geom">
            <a:extLst>
              <a:ext uri="{FF2B5EF4-FFF2-40B4-BE49-F238E27FC236}">
                <a16:creationId xmlns:a16="http://schemas.microsoft.com/office/drawing/2014/main" id="{1D1091D8-760B-4C44-8ECF-99BB356D7F48}"/>
              </a:ext>
            </a:extLst>
          </p:cNvPr>
          <p:cNvSpPr txBox="1"/>
          <p:nvPr/>
        </p:nvSpPr>
        <p:spPr>
          <a:xfrm>
            <a:off x="4870645" y="11345612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geom</a:t>
            </a:r>
          </a:p>
        </p:txBody>
      </p:sp>
      <p:grpSp>
        <p:nvGrpSpPr>
          <p:cNvPr id="68" name="Group">
            <a:extLst>
              <a:ext uri="{FF2B5EF4-FFF2-40B4-BE49-F238E27FC236}">
                <a16:creationId xmlns:a16="http://schemas.microsoft.com/office/drawing/2014/main" id="{13CA471B-572F-48B5-924D-53E996CBBB89}"/>
              </a:ext>
            </a:extLst>
          </p:cNvPr>
          <p:cNvGrpSpPr/>
          <p:nvPr/>
        </p:nvGrpSpPr>
        <p:grpSpPr>
          <a:xfrm>
            <a:off x="1526455" y="1097749"/>
            <a:ext cx="3748799" cy="1829746"/>
            <a:chOff x="0" y="0"/>
            <a:chExt cx="3748797" cy="1829744"/>
          </a:xfrm>
        </p:grpSpPr>
        <p:sp>
          <p:nvSpPr>
            <p:cNvPr id="69" name="Group">
              <a:extLst>
                <a:ext uri="{FF2B5EF4-FFF2-40B4-BE49-F238E27FC236}">
                  <a16:creationId xmlns:a16="http://schemas.microsoft.com/office/drawing/2014/main" id="{9305294B-A448-491F-977C-F03FDA595CD8}"/>
                </a:ext>
              </a:extLst>
            </p:cNvPr>
            <p:cNvSpPr txBox="1"/>
            <p:nvPr/>
          </p:nvSpPr>
          <p:spPr>
            <a:xfrm>
              <a:off x="0" y="0"/>
              <a:ext cx="3656273" cy="777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4000"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mappings</a:t>
              </a:r>
            </a:p>
          </p:txBody>
        </p:sp>
        <p:grpSp>
          <p:nvGrpSpPr>
            <p:cNvPr id="70" name="Group">
              <a:extLst>
                <a:ext uri="{FF2B5EF4-FFF2-40B4-BE49-F238E27FC236}">
                  <a16:creationId xmlns:a16="http://schemas.microsoft.com/office/drawing/2014/main" id="{69E70C7B-E1D6-4CEE-B098-08B3BDAA3886}"/>
                </a:ext>
              </a:extLst>
            </p:cNvPr>
            <p:cNvGrpSpPr/>
            <p:nvPr/>
          </p:nvGrpSpPr>
          <p:grpSpPr>
            <a:xfrm>
              <a:off x="2721126" y="771942"/>
              <a:ext cx="1027672" cy="1057803"/>
              <a:chOff x="0" y="-11323"/>
              <a:chExt cx="1027670" cy="1057802"/>
            </a:xfrm>
          </p:grpSpPr>
          <p:sp>
            <p:nvSpPr>
              <p:cNvPr id="71" name="fill">
                <a:extLst>
                  <a:ext uri="{FF2B5EF4-FFF2-40B4-BE49-F238E27FC236}">
                    <a16:creationId xmlns:a16="http://schemas.microsoft.com/office/drawing/2014/main" id="{F4560CFF-6A7D-4EA4-950E-1148DF7915AC}"/>
                  </a:ext>
                </a:extLst>
              </p:cNvPr>
              <p:cNvSpPr txBox="1"/>
              <p:nvPr/>
            </p:nvSpPr>
            <p:spPr>
              <a:xfrm>
                <a:off x="0" y="-11324"/>
                <a:ext cx="1027671" cy="574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sz="2700">
                    <a:solidFill>
                      <a:srgbClr val="53585F"/>
                    </a:solidFill>
                    <a:latin typeface="Source Sans Pro Semibold"/>
                    <a:ea typeface="Source Sans Pro Semibold"/>
                    <a:cs typeface="Source Sans Pro Semibold"/>
                    <a:sym typeface="Source Sans Pro Semibold"/>
                  </a:defRPr>
                </a:lvl1pPr>
              </a:lstStyle>
              <a:p>
                <a:r>
                  <a:t>fill</a:t>
                </a:r>
              </a:p>
            </p:txBody>
          </p:sp>
          <p:sp>
            <p:nvSpPr>
              <p:cNvPr id="72" name="Double Arrow">
                <a:extLst>
                  <a:ext uri="{FF2B5EF4-FFF2-40B4-BE49-F238E27FC236}">
                    <a16:creationId xmlns:a16="http://schemas.microsoft.com/office/drawing/2014/main" id="{310FDCE7-52A9-4A43-B5EC-D9F6301BE907}"/>
                  </a:ext>
                </a:extLst>
              </p:cNvPr>
              <p:cNvSpPr/>
              <p:nvPr/>
            </p:nvSpPr>
            <p:spPr>
              <a:xfrm rot="16200000">
                <a:off x="255030" y="648452"/>
                <a:ext cx="517610" cy="278445"/>
              </a:xfrm>
              <a:prstGeom prst="leftRightArrow">
                <a:avLst>
                  <a:gd name="adj1" fmla="val 38643"/>
                  <a:gd name="adj2" fmla="val 45726"/>
                </a:avLst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 advAuto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0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39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92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93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94" name="Make any plot by filling in the parameters of this template"/>
          <p:cNvSpPr txBox="1"/>
          <p:nvPr/>
        </p:nvSpPr>
        <p:spPr>
          <a:xfrm>
            <a:off x="1808267" y="2790863"/>
            <a:ext cx="21080801" cy="1556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4100"/>
              </a:spcBef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Make any plot by filling in the parameters of this template</a:t>
            </a:r>
          </a:p>
        </p:txBody>
      </p:sp>
      <p:sp>
        <p:nvSpPr>
          <p:cNvPr id="1395" name="A ggplot2 template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ggplot2 template</a:t>
            </a:r>
          </a:p>
        </p:txBody>
      </p:sp>
      <p:pic>
        <p:nvPicPr>
          <p:cNvPr id="1396" name="ggplot2-cheatsheet-2.1.001.jpeg" descr="ggplot2-cheatsheet-2.1.001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606188" y="5553349"/>
            <a:ext cx="6812571" cy="526426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397" name="Rectangle"/>
          <p:cNvSpPr/>
          <p:nvPr/>
        </p:nvSpPr>
        <p:spPr>
          <a:xfrm>
            <a:off x="15772555" y="8410874"/>
            <a:ext cx="1514156" cy="957819"/>
          </a:xfrm>
          <a:prstGeom prst="rect">
            <a:avLst/>
          </a:prstGeom>
          <a:solidFill>
            <a:srgbClr val="000000">
              <a:alpha val="2500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98" name="Shape"/>
          <p:cNvSpPr/>
          <p:nvPr/>
        </p:nvSpPr>
        <p:spPr>
          <a:xfrm>
            <a:off x="13038342" y="4413033"/>
            <a:ext cx="4250407" cy="7757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174" y="0"/>
                </a:moveTo>
                <a:lnTo>
                  <a:pt x="21600" y="11221"/>
                </a:lnTo>
                <a:lnTo>
                  <a:pt x="21540" y="13764"/>
                </a:lnTo>
                <a:lnTo>
                  <a:pt x="5216" y="21600"/>
                </a:lnTo>
                <a:lnTo>
                  <a:pt x="0" y="10465"/>
                </a:lnTo>
                <a:lnTo>
                  <a:pt x="5174" y="0"/>
                </a:lnTo>
                <a:close/>
              </a:path>
            </a:pathLst>
          </a:custGeom>
          <a:solidFill>
            <a:srgbClr val="000000">
              <a:alpha val="25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399" name="pdf-template.pdf" descr="pdf-templat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65241" y="4428583"/>
            <a:ext cx="12091975" cy="773910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What else?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lang="en-GB" dirty="0"/>
              <a:t>Check your understanding</a:t>
            </a:r>
            <a:endParaRPr dirty="0"/>
          </a:p>
        </p:txBody>
      </p:sp>
      <p:pic>
        <p:nvPicPr>
          <p:cNvPr id="1349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93793282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Your Turn 9"/>
          <p:cNvSpPr txBox="1">
            <a:spLocks noGrp="1"/>
          </p:cNvSpPr>
          <p:nvPr>
            <p:ph type="title" idx="4294967295"/>
          </p:nvPr>
        </p:nvSpPr>
        <p:spPr>
          <a:xfrm>
            <a:off x="4833937" y="41344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Your Turn</a:t>
            </a:r>
          </a:p>
        </p:txBody>
      </p:sp>
      <p:sp>
        <p:nvSpPr>
          <p:cNvPr id="518" name="Save your last plot and then locate it in your files pane. (You may have to refresh the files list)."/>
          <p:cNvSpPr txBox="1">
            <a:spLocks noGrp="1"/>
          </p:cNvSpPr>
          <p:nvPr>
            <p:ph type="body" sz="quarter" idx="4294967295"/>
          </p:nvPr>
        </p:nvSpPr>
        <p:spPr>
          <a:xfrm>
            <a:off x="1598805" y="3344381"/>
            <a:ext cx="21186390" cy="7027238"/>
          </a:xfrm>
          <a:prstGeom prst="rect">
            <a:avLst/>
          </a:prstGeom>
        </p:spPr>
        <p:txBody>
          <a:bodyPr lIns="71437" tIns="71437" rIns="71437" bIns="71437" anchor="t">
            <a:normAutofit lnSpcReduction="10000"/>
          </a:bodyPr>
          <a:lstStyle>
            <a:lvl1pPr marL="0" indent="0" defTabSz="584200">
              <a:spcBef>
                <a:spcPts val="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Open </a:t>
            </a:r>
            <a:r>
              <a:rPr lang="en-GB" b="1" dirty="0"/>
              <a:t>/exercises/01-Data-Visualization_PK_concentration.Rmd</a:t>
            </a:r>
          </a:p>
          <a:p>
            <a:endParaRPr lang="en-GB" dirty="0"/>
          </a:p>
          <a:p>
            <a:r>
              <a:rPr lang="en-GB" dirty="0"/>
              <a:t>Follow the instructions to create a plot of indomethacin concentration profiles over time for the 6 subjects (Spaghetti plots).</a:t>
            </a:r>
          </a:p>
          <a:p>
            <a:endParaRPr lang="en-GB" dirty="0"/>
          </a:p>
          <a:p>
            <a:r>
              <a:rPr lang="en-GB" dirty="0"/>
              <a:t>Refer to the "Data Visualization with ggplot2" Cheat Sheet and the material from this </a:t>
            </a:r>
            <a:r>
              <a:rPr lang="en-GB" dirty="0" err="1"/>
              <a:t>slidedeck</a:t>
            </a:r>
            <a:r>
              <a:rPr lang="en-GB" dirty="0"/>
              <a:t> to help fill in the blanks.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1061454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What else?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What else?</a:t>
            </a:r>
          </a:p>
        </p:txBody>
      </p:sp>
      <p:pic>
        <p:nvPicPr>
          <p:cNvPr id="1349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FBFD58-BE3B-40BC-AE68-F483C8A7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599" y="4338637"/>
            <a:ext cx="22352801" cy="503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580141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1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4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03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04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05" name="ggplot2.tidyverse.org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 u="sng"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ggplot2.tidyverse.org</a:t>
            </a:r>
          </a:p>
        </p:txBody>
      </p:sp>
      <p:pic>
        <p:nvPicPr>
          <p:cNvPr id="1406" name="Screen Shot 2017-08-03 at 4.00.15 PM.png" descr="Screen Shot 2017-08-03 at 4.00.15 PM.png"/>
          <p:cNvPicPr>
            <a:picLocks noChangeAspect="1"/>
          </p:cNvPicPr>
          <p:nvPr/>
        </p:nvPicPr>
        <p:blipFill rotWithShape="1">
          <a:blip r:embed="rId5">
            <a:extLst/>
          </a:blip>
          <a:srcRect b="46238"/>
          <a:stretch/>
        </p:blipFill>
        <p:spPr>
          <a:xfrm>
            <a:off x="2593803" y="2938565"/>
            <a:ext cx="19196394" cy="97047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444A4-9A3D-475D-AAA2-93C86DDB4E68}"/>
              </a:ext>
            </a:extLst>
          </p:cNvPr>
          <p:cNvSpPr/>
          <p:nvPr/>
        </p:nvSpPr>
        <p:spPr>
          <a:xfrm>
            <a:off x="0" y="13048343"/>
            <a:ext cx="2583543" cy="667657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26" name="Picture 2" descr="cover.png">
            <a:extLst>
              <a:ext uri="{FF2B5EF4-FFF2-40B4-BE49-F238E27FC236}">
                <a16:creationId xmlns:a16="http://schemas.microsoft.com/office/drawing/2014/main" id="{ABEEE7E3-E081-4964-A7AE-E819B10E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429" y="392005"/>
            <a:ext cx="9035142" cy="11828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E69613-967D-404A-AAC7-7AC0B05C4B09}"/>
              </a:ext>
            </a:extLst>
          </p:cNvPr>
          <p:cNvSpPr txBox="1"/>
          <p:nvPr/>
        </p:nvSpPr>
        <p:spPr>
          <a:xfrm>
            <a:off x="6905296" y="12220908"/>
            <a:ext cx="10573407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dirty="0">
                <a:hlinkClick r:id="rId3"/>
              </a:rPr>
              <a:t>https://serialmentor.com/dataviz/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6019029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sp>
        <p:nvSpPr>
          <p:cNvPr id="142" name="Run this code in your notebook to make a graph.…"/>
          <p:cNvSpPr txBox="1">
            <a:spLocks noGrp="1"/>
          </p:cNvSpPr>
          <p:nvPr>
            <p:ph type="body" idx="4294967295"/>
          </p:nvPr>
        </p:nvSpPr>
        <p:spPr>
          <a:xfrm>
            <a:off x="1445226" y="3570561"/>
            <a:ext cx="21493548" cy="8196436"/>
          </a:xfrm>
          <a:prstGeom prst="rect">
            <a:avLst/>
          </a:prstGeom>
        </p:spPr>
        <p:txBody>
          <a:bodyPr lIns="71437" tIns="71437" rIns="71437" bIns="71437">
            <a:normAutofit fontScale="92500" lnSpcReduction="20000"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Open </a:t>
            </a:r>
            <a:r>
              <a:rPr lang="en-GB" b="1" dirty="0"/>
              <a:t>/exercises/01_Visualize-Data.Rmd.</a:t>
            </a:r>
            <a:endParaRPr b="1" dirty="0"/>
          </a:p>
          <a:p>
            <a:pPr marL="0" indent="0" defTabSz="584200">
              <a:spcBef>
                <a:spcPts val="67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Add the code below to the grey code chunk under the section titled "## Your Turn 1" and run the chunk (using the green arrow) to test your code.</a:t>
            </a:r>
          </a:p>
          <a:p>
            <a:pPr marL="0" indent="0" defTabSz="584200">
              <a:spcBef>
                <a:spcPts val="67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Pay strict attention to spelling, capitalization, and parentheses!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5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584200">
              <a:spcBef>
                <a:spcPts val="1500"/>
              </a:spcBef>
              <a:buSzTx/>
              <a:buNone/>
              <a:defRPr sz="5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5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928AE3-767B-4F14-9E04-DEC7906144BC}"/>
              </a:ext>
            </a:extLst>
          </p:cNvPr>
          <p:cNvSpPr txBox="1"/>
          <p:nvPr/>
        </p:nvSpPr>
        <p:spPr>
          <a:xfrm>
            <a:off x="19938755" y="11766997"/>
            <a:ext cx="3145091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2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 minutes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Your Turn </a:t>
            </a:r>
            <a:r>
              <a:rPr lang="en-GB" dirty="0"/>
              <a:t>(homework!)</a:t>
            </a:r>
            <a:endParaRPr dirty="0"/>
          </a:p>
        </p:txBody>
      </p:sp>
      <p:sp>
        <p:nvSpPr>
          <p:cNvPr id="142" name="Run this code in your notebook to make a graph.…"/>
          <p:cNvSpPr txBox="1">
            <a:spLocks noGrp="1"/>
          </p:cNvSpPr>
          <p:nvPr>
            <p:ph type="body" idx="4294967295"/>
          </p:nvPr>
        </p:nvSpPr>
        <p:spPr>
          <a:xfrm>
            <a:off x="1086406" y="3423077"/>
            <a:ext cx="22211187" cy="8196436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Open </a:t>
            </a:r>
            <a:r>
              <a:rPr lang="en-GB" b="1" dirty="0"/>
              <a:t>/exercises/01_ggplot2_tips_tricks_extensions.Rmd</a:t>
            </a:r>
            <a:endParaRPr b="1" dirty="0"/>
          </a:p>
          <a:p>
            <a:pPr marL="0" indent="0" defTabSz="584200">
              <a:spcBef>
                <a:spcPts val="67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Run the code chunks to review some additional tips and tricks when working with ggplot2 plot objects.</a:t>
            </a:r>
          </a:p>
          <a:p>
            <a:pPr marL="0" indent="0" defTabSz="584200">
              <a:spcBef>
                <a:spcPts val="67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Consider how to make your graphs easy to understand, highlighting the information needed </a:t>
            </a:r>
            <a:r>
              <a:rPr lang="en-GB"/>
              <a:t>to make your point.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8638767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>
            <a:normAutofit fontScale="90000"/>
          </a:bodyPr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For review (homework!)</a:t>
            </a:r>
            <a:endParaRPr dirty="0"/>
          </a:p>
        </p:txBody>
      </p:sp>
      <p:sp>
        <p:nvSpPr>
          <p:cNvPr id="142" name="Run this code in your notebook to make a graph.…"/>
          <p:cNvSpPr txBox="1">
            <a:spLocks noGrp="1"/>
          </p:cNvSpPr>
          <p:nvPr>
            <p:ph type="body" idx="4294967295"/>
          </p:nvPr>
        </p:nvSpPr>
        <p:spPr>
          <a:xfrm>
            <a:off x="1086406" y="3423077"/>
            <a:ext cx="22211187" cy="8196436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Visit  </a:t>
            </a:r>
            <a:r>
              <a:rPr lang="en-GB" sz="6700" dirty="0">
                <a:sym typeface="Source Sans Pro"/>
                <a:hlinkClick r:id="rId2"/>
              </a:rPr>
              <a:t>https://medium.com/bbc-visual-and-data-journalism/how-the-bbc-visual-and-data-journalism-team-works-with-graphics-in-r-ed0b35693535</a:t>
            </a:r>
            <a:endParaRPr b="1" dirty="0"/>
          </a:p>
          <a:p>
            <a:pPr marL="0" indent="0" defTabSz="584200">
              <a:spcBef>
                <a:spcPts val="67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Read the blog post to see how the BBC use ggplot2 and extensions and themes to bring consistency to their graphics and give their visualizations maximum impact.</a:t>
            </a:r>
          </a:p>
        </p:txBody>
      </p:sp>
    </p:spTree>
    <p:extLst>
      <p:ext uri="{BB962C8B-B14F-4D97-AF65-F5344CB8AC3E}">
        <p14:creationId xmlns:p14="http://schemas.microsoft.com/office/powerpoint/2010/main" val="103957055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47" name="plot2.png" descr="plot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43560" y="1052952"/>
            <a:ext cx="13496880" cy="10594096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ggplot(data = mpg) +…"/>
          <p:cNvSpPr txBox="1"/>
          <p:nvPr/>
        </p:nvSpPr>
        <p:spPr>
          <a:xfrm>
            <a:off x="2920862" y="11414611"/>
            <a:ext cx="1854227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149" name="Line"/>
          <p:cNvSpPr/>
          <p:nvPr/>
        </p:nvSpPr>
        <p:spPr>
          <a:xfrm flipH="1" flipV="1">
            <a:off x="3970882" y="2759961"/>
            <a:ext cx="14234049" cy="9012333"/>
          </a:xfrm>
          <a:prstGeom prst="lin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1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&quot;Initialize&quot; a plot with ggplot()…"/>
          <p:cNvSpPr txBox="1"/>
          <p:nvPr/>
        </p:nvSpPr>
        <p:spPr>
          <a:xfrm>
            <a:off x="1207045" y="2093557"/>
            <a:ext cx="18608860" cy="2762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1079500" indent="-1079500" algn="l">
              <a:spcBef>
                <a:spcPts val="4100"/>
              </a:spcBef>
              <a:buSzPct val="100000"/>
              <a:buAutoNum type="arabicPeriod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"Initialize" a plot with </a:t>
            </a:r>
            <a:r>
              <a:rPr dirty="0" err="1"/>
              <a:t>ggplot</a:t>
            </a:r>
            <a:r>
              <a:rPr dirty="0"/>
              <a:t>()</a:t>
            </a:r>
            <a:endParaRPr lang="en-GB" dirty="0"/>
          </a:p>
          <a:p>
            <a:pPr marL="1079500" indent="-1079500" algn="l">
              <a:spcBef>
                <a:spcPts val="4100"/>
              </a:spcBef>
              <a:buSzPct val="100000"/>
              <a:buAutoNum type="arabicPeriod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Add layers with </a:t>
            </a:r>
            <a:r>
              <a:rPr lang="en-GB" dirty="0" err="1"/>
              <a:t>geom</a:t>
            </a:r>
            <a:r>
              <a:rPr lang="en-GB" dirty="0"/>
              <a:t>_ functions</a:t>
            </a:r>
          </a:p>
        </p:txBody>
      </p:sp>
      <p:pic>
        <p:nvPicPr>
          <p:cNvPr id="152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4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5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6" name="Rectangle"/>
          <p:cNvSpPr/>
          <p:nvPr/>
        </p:nvSpPr>
        <p:spPr>
          <a:xfrm>
            <a:off x="1200604" y="5221893"/>
            <a:ext cx="21982793" cy="311188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7" name="ggplot(data = mpg) +…"/>
          <p:cNvSpPr txBox="1"/>
          <p:nvPr/>
        </p:nvSpPr>
        <p:spPr>
          <a:xfrm>
            <a:off x="1386859" y="5541777"/>
            <a:ext cx="21610282" cy="2668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 =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mpg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2423</Words>
  <Application>Microsoft Office PowerPoint</Application>
  <PresentationFormat>Custom</PresentationFormat>
  <Paragraphs>553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5" baseType="lpstr">
      <vt:lpstr>Arial</vt:lpstr>
      <vt:lpstr>Courier New</vt:lpstr>
      <vt:lpstr>Gill Sans</vt:lpstr>
      <vt:lpstr>Gill Sans Light</vt:lpstr>
      <vt:lpstr>Helvetica</vt:lpstr>
      <vt:lpstr>Helvetica Neue</vt:lpstr>
      <vt:lpstr>Lucida Grande</vt:lpstr>
      <vt:lpstr>Monaco</vt:lpstr>
      <vt:lpstr>Source Sans Pro</vt:lpstr>
      <vt:lpstr>Source Sans Pro ExtraLight</vt:lpstr>
      <vt:lpstr>Source Sans Pro Light</vt:lpstr>
      <vt:lpstr>Source Sans Pro Semibold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</vt:lpstr>
      <vt:lpstr>Your Turn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Mappings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Geoms</vt:lpstr>
      <vt:lpstr>PowerPoint Presentation</vt:lpstr>
      <vt:lpstr>PowerPoint Presentation</vt:lpstr>
      <vt:lpstr>PowerPoint Presentation</vt:lpstr>
      <vt:lpstr>PowerPoint Presentation</vt:lpstr>
      <vt:lpstr>Your Turn 3</vt:lpstr>
      <vt:lpstr>PowerPoint Presentation</vt:lpstr>
      <vt:lpstr>Your Turn 4</vt:lpstr>
      <vt:lpstr>PowerPoint Presentation</vt:lpstr>
      <vt:lpstr>PowerPoint Presentation</vt:lpstr>
      <vt:lpstr>Your Turn 5</vt:lpstr>
      <vt:lpstr>PowerPoint Presentation</vt:lpstr>
      <vt:lpstr>PowerPoint Presentation</vt:lpstr>
      <vt:lpstr>PowerPoint Presentation</vt:lpstr>
      <vt:lpstr>Your Turn 6</vt:lpstr>
      <vt:lpstr>PowerPoint Presentation</vt:lpstr>
      <vt:lpstr>PowerPoint Presentation</vt:lpstr>
      <vt:lpstr>Your Turn 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Saving graphs</vt:lpstr>
      <vt:lpstr>PowerPoint Presentation</vt:lpstr>
      <vt:lpstr>PowerPoint Presentation</vt:lpstr>
      <vt:lpstr>PowerPoint Presentation</vt:lpstr>
      <vt:lpstr>Your Turn 9</vt:lpstr>
      <vt:lpstr>Grammar of Graphics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Check your understanding</vt:lpstr>
      <vt:lpstr>Your Turn</vt:lpstr>
      <vt:lpstr>What else?</vt:lpstr>
      <vt:lpstr>PowerPoint Presentation</vt:lpstr>
      <vt:lpstr>PowerPoint Presentation</vt:lpstr>
      <vt:lpstr>PowerPoint Presentation</vt:lpstr>
      <vt:lpstr>Your Turn (homework!)</vt:lpstr>
      <vt:lpstr>For review (homework!)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Smith, Mike K</cp:lastModifiedBy>
  <cp:revision>61</cp:revision>
  <dcterms:modified xsi:type="dcterms:W3CDTF">2020-01-17T11:26:05Z</dcterms:modified>
</cp:coreProperties>
</file>